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59" r:id="rId3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4D3"/>
    <a:srgbClr val="BF3B53"/>
    <a:srgbClr val="4F9E81"/>
    <a:srgbClr val="5D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90B43-63B4-489D-929A-05B8E7F3ABAF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166C-C094-4770-974C-A88CA9E9FD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30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77CBE6-B919-B7E7-55AB-9068E633F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4FEE04D-F0C0-5CB0-90F3-B7FBA46F9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441AF12-6B3F-99D5-D924-396297B9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18C9F2-C4E4-559C-EF59-E6C08D6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8E7754-70CC-1822-20A0-67E1BD02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93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48A84F-2DE4-99C5-BD1D-F7B6BE09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C0BD5E9-DC40-36C3-99FA-F8AF6CA11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68EFF5-EDDF-79F5-A0BC-94DE1DBB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1FA127-DE8F-F9C4-37D5-DE857AC3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08FD2-E415-2195-9C64-0D038416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17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C4E052F-C80C-1EB3-74B3-9ED3C2BE3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3E2503-A440-34F3-BF1F-314D38806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D4B36FD-C708-A63D-C61E-881CE867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530429-4243-A19C-DDD0-DF9C18FC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1BF04B5-ACC4-EF85-2DF0-593DE7C4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776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AC7892-4B17-5874-F3E1-9B4A05FC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713453-1172-FB16-64BC-F81513AD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391C5F6-029C-5A6B-5A88-C90233A1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144859-5909-61B8-CC3D-D48390E6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9C4789-B0E7-1FFB-24E5-42A366DC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19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CA45A5-F79E-E14C-FD49-DC74FCF6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72AB1CF-FD0A-5A8C-8E81-AD1D75B50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BB52C4-0461-72D9-F8A7-2EA2101C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803DFBA-AD05-5ED5-3534-B0DCCE92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EADE93-8226-96F1-196A-C9428A6D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7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77135E-ED20-7150-B438-A98D107C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0CD799-0D74-18D5-91BE-45548F331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396A63-78BB-52FC-6A43-E0AD2B54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0DB84B8-8EE7-7736-6792-407FD1A4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925C7B-E857-665C-60B3-C1EACA62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978A89D-F074-3C1F-1A96-5FA0FD6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862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7BF0F6-3B41-8BEA-953F-9D0F60D4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52C027E-8CDC-5C48-5BBF-E5D826A5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34E179E-6975-814F-EB39-15327F5F7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2ABBE07-DB52-67FF-D97C-4D04F53E2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876288C-7FBE-7FB9-A867-47A61B933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8AAC990-AAB3-6F9D-9AD2-16BA1C9E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DB1BBB0-F31F-D694-25C6-17D6DB0C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089957A-0609-14FA-640E-FF8A4A97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3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9DA6AC-53D3-D94E-4EA1-B78B36A6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10688B2-8195-C79B-0BF9-DC16050B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52D8E7F-DC13-2104-836C-40A65BB9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598664B-117D-8660-483E-BCA2F487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0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979827F-FF4C-79F7-2D2D-7EE93C7C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C1A0623-C999-7238-88CF-C60F301D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D995C84-FD62-D6A8-391A-382138C7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7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824CA8-1851-8CC4-395D-ADB4468D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90A60B6-CBE1-9BC5-2C48-A029CD76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D79313B-088E-E0CC-33AC-183BB6E1D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C4BF406-67BB-A593-5532-415E244B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C2FF554-30A3-66E5-66CE-E113EB45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E2D43A1-B4C0-FF0E-20D6-981734FC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6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9E306B-873D-DC28-9A70-B4A690C6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232785B-74DB-7150-38E4-336DBFC1E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BFDC263-73BE-3C60-C20A-F5F17509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5D13092-47B4-D524-ED71-7CA73517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3BDB399-F432-AE2C-0005-68FBCED4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0E0DF04-E57F-09A7-89CA-947B6B86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1E871B7-8B25-AD7B-D42F-83D419D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A69558B-4D01-3238-2BAE-A182EBD1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DBAB6C3-D941-8386-0BCA-F3BFDC1C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47C7-48C0-4269-819C-D8A328D6EA76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43FCEE4-90E6-CA9D-8B2A-4587DF5C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5A30BD2-D1DC-F1CC-B589-F446081B5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7158-C6C1-43D3-A89E-12A2666EF6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6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898629B-DFA3-4165-A6B4-8D100DC5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541BB706-58F0-2304-02FE-3CB8DFE6C37D}"/>
              </a:ext>
            </a:extLst>
          </p:cNvPr>
          <p:cNvGrpSpPr/>
          <p:nvPr/>
        </p:nvGrpSpPr>
        <p:grpSpPr>
          <a:xfrm>
            <a:off x="1499422" y="2949677"/>
            <a:ext cx="3603523" cy="2856271"/>
            <a:chOff x="1499422" y="2772697"/>
            <a:chExt cx="3603523" cy="2856271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7EE991DE-9996-43FB-3228-6719067728C3}"/>
                </a:ext>
              </a:extLst>
            </p:cNvPr>
            <p:cNvSpPr/>
            <p:nvPr/>
          </p:nvSpPr>
          <p:spPr>
            <a:xfrm>
              <a:off x="3967316" y="2802191"/>
              <a:ext cx="707925" cy="707925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E377BB8B-83DB-E98B-B62E-EEE23FFD6C90}"/>
                </a:ext>
              </a:extLst>
            </p:cNvPr>
            <p:cNvSpPr/>
            <p:nvPr/>
          </p:nvSpPr>
          <p:spPr>
            <a:xfrm>
              <a:off x="1671484" y="4355688"/>
              <a:ext cx="707925" cy="707925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C34BCE3B-FE90-9ED9-80DB-19C63E5F5A5E}"/>
                </a:ext>
              </a:extLst>
            </p:cNvPr>
            <p:cNvSpPr/>
            <p:nvPr/>
          </p:nvSpPr>
          <p:spPr>
            <a:xfrm>
              <a:off x="2566219" y="5220926"/>
              <a:ext cx="408042" cy="408042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786A10A2-6293-DBBD-B07C-AA8CE8FC0EA3}"/>
                </a:ext>
              </a:extLst>
            </p:cNvPr>
            <p:cNvSpPr/>
            <p:nvPr/>
          </p:nvSpPr>
          <p:spPr>
            <a:xfrm>
              <a:off x="2418739" y="2772697"/>
              <a:ext cx="353961" cy="353961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76D164C0-4920-A5A0-B3CA-351B55EF73D3}"/>
                </a:ext>
              </a:extLst>
            </p:cNvPr>
            <p:cNvSpPr/>
            <p:nvPr/>
          </p:nvSpPr>
          <p:spPr>
            <a:xfrm>
              <a:off x="1976287" y="2772697"/>
              <a:ext cx="2728451" cy="272845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BF3B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อ</a:t>
              </a:r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D5B5BA70-EB60-15E8-D691-929D282B0948}"/>
                </a:ext>
              </a:extLst>
            </p:cNvPr>
            <p:cNvSpPr/>
            <p:nvPr/>
          </p:nvSpPr>
          <p:spPr>
            <a:xfrm>
              <a:off x="4709655" y="4532671"/>
              <a:ext cx="393290" cy="393290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F68B7262-22AF-C1F3-4FBA-C257B1B9C136}"/>
                </a:ext>
              </a:extLst>
            </p:cNvPr>
            <p:cNvSpPr/>
            <p:nvPr/>
          </p:nvSpPr>
          <p:spPr>
            <a:xfrm>
              <a:off x="1499422" y="3977149"/>
              <a:ext cx="299883" cy="299883"/>
            </a:xfrm>
            <a:prstGeom prst="ellipse">
              <a:avLst/>
            </a:prstGeom>
            <a:solidFill>
              <a:srgbClr val="BF3B53"/>
            </a:solidFill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2" name="วงรี 1">
            <a:extLst>
              <a:ext uri="{FF2B5EF4-FFF2-40B4-BE49-F238E27FC236}">
                <a16:creationId xmlns:a16="http://schemas.microsoft.com/office/drawing/2014/main" id="{056B772B-7D20-764B-0B88-9FB13DB76600}"/>
              </a:ext>
            </a:extLst>
          </p:cNvPr>
          <p:cNvSpPr/>
          <p:nvPr/>
        </p:nvSpPr>
        <p:spPr>
          <a:xfrm>
            <a:off x="2064773" y="3067658"/>
            <a:ext cx="2551475" cy="2551475"/>
          </a:xfrm>
          <a:prstGeom prst="ellipse">
            <a:avLst/>
          </a:prstGeom>
          <a:blipFill dpi="0" rotWithShape="0">
            <a:blip r:embed="rId3"/>
            <a:srcRect/>
            <a:stretch>
              <a:fillRect l="-23699" t="-16535" r="-39847" b="-87861"/>
            </a:stretch>
          </a:blip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D7334535-31DF-0A71-F91B-F4C93E0F4253}"/>
              </a:ext>
            </a:extLst>
          </p:cNvPr>
          <p:cNvGrpSpPr/>
          <p:nvPr/>
        </p:nvGrpSpPr>
        <p:grpSpPr>
          <a:xfrm>
            <a:off x="34416" y="1581815"/>
            <a:ext cx="6858000" cy="6163981"/>
            <a:chOff x="0" y="1429415"/>
            <a:chExt cx="6858000" cy="6163981"/>
          </a:xfrm>
        </p:grpSpPr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7CE3B191-6D0B-C5D1-CA1E-55B8D47011A3}"/>
                </a:ext>
              </a:extLst>
            </p:cNvPr>
            <p:cNvSpPr txBox="1"/>
            <p:nvPr/>
          </p:nvSpPr>
          <p:spPr>
            <a:xfrm>
              <a:off x="0" y="1429415"/>
              <a:ext cx="6858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000" dirty="0">
                  <a:ln w="3175">
                    <a:solidFill>
                      <a:schemeClr val="bg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เอกสารประกอบคำร้องขอย้าย</a:t>
              </a: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C6608210-07FF-F12C-491B-B47709D807C4}"/>
                </a:ext>
              </a:extLst>
            </p:cNvPr>
            <p:cNvSpPr txBox="1"/>
            <p:nvPr/>
          </p:nvSpPr>
          <p:spPr>
            <a:xfrm>
              <a:off x="527214" y="2088058"/>
              <a:ext cx="42594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dirty="0">
                  <a:ln w="19050">
                    <a:noFill/>
                  </a:ln>
                  <a:solidFill>
                    <a:srgbClr val="BF3B53"/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ข้าราชการครูและบุคลากรทางการศึกษา</a:t>
              </a: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40102AD4-6C55-ABE1-CF98-3D03F23A34D8}"/>
                </a:ext>
              </a:extLst>
            </p:cNvPr>
            <p:cNvSpPr txBox="1"/>
            <p:nvPr/>
          </p:nvSpPr>
          <p:spPr>
            <a:xfrm>
              <a:off x="4683657" y="2048730"/>
              <a:ext cx="1494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32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ตำแหน่งครู</a:t>
              </a: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6BB4FB56-3754-2636-BA51-DB99DB5813FA}"/>
                </a:ext>
              </a:extLst>
            </p:cNvPr>
            <p:cNvSpPr txBox="1"/>
            <p:nvPr/>
          </p:nvSpPr>
          <p:spPr>
            <a:xfrm>
              <a:off x="517279" y="5799854"/>
              <a:ext cx="37834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dirty="0">
                  <a:ln w="3175">
                    <a:solidFill>
                      <a:schemeClr val="bg1"/>
                    </a:solidFill>
                  </a:ln>
                  <a:solidFill>
                    <a:srgbClr val="FBB24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นางสื่อแบ่งปัน  ครูกระแต</a:t>
              </a: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45848534-D4A3-7BD1-20BF-50C81872817D}"/>
                </a:ext>
              </a:extLst>
            </p:cNvPr>
            <p:cNvSpPr txBox="1"/>
            <p:nvPr/>
          </p:nvSpPr>
          <p:spPr>
            <a:xfrm>
              <a:off x="425130" y="6315930"/>
              <a:ext cx="3869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dirty="0">
                  <a:ln w="19050">
                    <a:noFill/>
                  </a:ln>
                  <a:solidFill>
                    <a:srgbClr val="BF3B53"/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ตำแหน่งครู วิทยฐานะครูชำนาญการ</a:t>
              </a: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116E936C-2245-05AC-09A2-0FC408BF3457}"/>
                </a:ext>
              </a:extLst>
            </p:cNvPr>
            <p:cNvSpPr txBox="1"/>
            <p:nvPr/>
          </p:nvSpPr>
          <p:spPr>
            <a:xfrm>
              <a:off x="465690" y="6748549"/>
              <a:ext cx="3244799" cy="844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4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กลุ่มสาระการเรียนรู้คณิตศาสตร์</a:t>
              </a:r>
            </a:p>
            <a:p>
              <a:pPr>
                <a:lnSpc>
                  <a:spcPct val="80000"/>
                </a:lnSpc>
              </a:pPr>
              <a:r>
                <a:rPr lang="th-TH" sz="18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โรงเรียนสื่อ</a:t>
              </a:r>
              <a:r>
                <a:rPr lang="th-TH" sz="1800" dirty="0" err="1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แ่</a:t>
              </a:r>
              <a:r>
                <a:rPr lang="th-TH" sz="18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บ่งปังครูกระแต</a:t>
              </a:r>
            </a:p>
            <a:p>
              <a:pPr>
                <a:lnSpc>
                  <a:spcPct val="80000"/>
                </a:lnSpc>
              </a:pPr>
              <a:r>
                <a:rPr lang="th-TH" sz="18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สำนักงานเขตพื้นที่การศึกษามัธยมศึกษาชัยภูมิ</a:t>
              </a:r>
            </a:p>
          </p:txBody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FA33597E-97CF-FC36-980E-2493B103255D}"/>
              </a:ext>
            </a:extLst>
          </p:cNvPr>
          <p:cNvGrpSpPr/>
          <p:nvPr/>
        </p:nvGrpSpPr>
        <p:grpSpPr>
          <a:xfrm>
            <a:off x="2625213" y="226141"/>
            <a:ext cx="1489587" cy="1489587"/>
            <a:chOff x="2625213" y="137652"/>
            <a:chExt cx="1430593" cy="1430593"/>
          </a:xfrm>
        </p:grpSpPr>
        <p:pic>
          <p:nvPicPr>
            <p:cNvPr id="32" name="รูปภาพ 31">
              <a:extLst>
                <a:ext uri="{FF2B5EF4-FFF2-40B4-BE49-F238E27FC236}">
                  <a16:creationId xmlns:a16="http://schemas.microsoft.com/office/drawing/2014/main" id="{2FEBDC75-1BC4-CDA3-7124-E3D041EE7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213" y="137652"/>
              <a:ext cx="1430593" cy="1430593"/>
            </a:xfrm>
            <a:prstGeom prst="rect">
              <a:avLst/>
            </a:prstGeom>
          </p:spPr>
        </p:pic>
        <p:pic>
          <p:nvPicPr>
            <p:cNvPr id="33" name="รูปภาพ 32">
              <a:extLst>
                <a:ext uri="{FF2B5EF4-FFF2-40B4-BE49-F238E27FC236}">
                  <a16:creationId xmlns:a16="http://schemas.microsoft.com/office/drawing/2014/main" id="{2224A349-E206-2D43-D80D-EC63D88A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679" y="294410"/>
              <a:ext cx="738412" cy="108272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F1A9A6E-CA91-B864-E6A6-BA54A8C8ABF6}"/>
              </a:ext>
            </a:extLst>
          </p:cNvPr>
          <p:cNvGrpSpPr/>
          <p:nvPr/>
        </p:nvGrpSpPr>
        <p:grpSpPr>
          <a:xfrm>
            <a:off x="3996814" y="4282973"/>
            <a:ext cx="2541641" cy="2014588"/>
            <a:chOff x="1499422" y="2772697"/>
            <a:chExt cx="3603523" cy="2856271"/>
          </a:xfrm>
          <a:solidFill>
            <a:srgbClr val="BF3B53"/>
          </a:solidFill>
        </p:grpSpPr>
        <p:sp>
          <p:nvSpPr>
            <p:cNvPr id="4" name="วงรี 3">
              <a:extLst>
                <a:ext uri="{FF2B5EF4-FFF2-40B4-BE49-F238E27FC236}">
                  <a16:creationId xmlns:a16="http://schemas.microsoft.com/office/drawing/2014/main" id="{B94D8B19-AF54-0FB6-DB2D-8DD782002CE7}"/>
                </a:ext>
              </a:extLst>
            </p:cNvPr>
            <p:cNvSpPr/>
            <p:nvPr/>
          </p:nvSpPr>
          <p:spPr>
            <a:xfrm>
              <a:off x="3967316" y="2802191"/>
              <a:ext cx="707925" cy="707925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618B980F-890C-D754-D066-13494F9B4DF1}"/>
                </a:ext>
              </a:extLst>
            </p:cNvPr>
            <p:cNvSpPr/>
            <p:nvPr/>
          </p:nvSpPr>
          <p:spPr>
            <a:xfrm>
              <a:off x="1671484" y="4355688"/>
              <a:ext cx="707925" cy="707925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F58C6175-6A5F-8D62-DD48-4D28FD3BB473}"/>
                </a:ext>
              </a:extLst>
            </p:cNvPr>
            <p:cNvSpPr/>
            <p:nvPr/>
          </p:nvSpPr>
          <p:spPr>
            <a:xfrm>
              <a:off x="2566219" y="5220926"/>
              <a:ext cx="408042" cy="408042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487B8279-6EB7-253B-B3A6-8F4F21613D90}"/>
                </a:ext>
              </a:extLst>
            </p:cNvPr>
            <p:cNvSpPr/>
            <p:nvPr/>
          </p:nvSpPr>
          <p:spPr>
            <a:xfrm>
              <a:off x="2418739" y="2772697"/>
              <a:ext cx="353961" cy="353961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" name="วงรี 15">
              <a:extLst>
                <a:ext uri="{FF2B5EF4-FFF2-40B4-BE49-F238E27FC236}">
                  <a16:creationId xmlns:a16="http://schemas.microsoft.com/office/drawing/2014/main" id="{F2D298CA-FD92-9813-BF96-F0C500E9D333}"/>
                </a:ext>
              </a:extLst>
            </p:cNvPr>
            <p:cNvSpPr/>
            <p:nvPr/>
          </p:nvSpPr>
          <p:spPr>
            <a:xfrm>
              <a:off x="1976287" y="2772697"/>
              <a:ext cx="2728451" cy="272845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BF3B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4" name="วงรี 23">
              <a:extLst>
                <a:ext uri="{FF2B5EF4-FFF2-40B4-BE49-F238E27FC236}">
                  <a16:creationId xmlns:a16="http://schemas.microsoft.com/office/drawing/2014/main" id="{AE006617-3E9E-8B89-7BB5-E939A72B8DBB}"/>
                </a:ext>
              </a:extLst>
            </p:cNvPr>
            <p:cNvSpPr/>
            <p:nvPr/>
          </p:nvSpPr>
          <p:spPr>
            <a:xfrm>
              <a:off x="4709655" y="4532671"/>
              <a:ext cx="393290" cy="393290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827D5F7B-BD4D-2706-B4F9-0FC8A322CEE2}"/>
                </a:ext>
              </a:extLst>
            </p:cNvPr>
            <p:cNvSpPr/>
            <p:nvPr/>
          </p:nvSpPr>
          <p:spPr>
            <a:xfrm>
              <a:off x="1499422" y="3977149"/>
              <a:ext cx="299883" cy="299883"/>
            </a:xfrm>
            <a:prstGeom prst="ellipse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A0FF6A81-0F93-8B6A-F478-19DC81802465}"/>
              </a:ext>
            </a:extLst>
          </p:cNvPr>
          <p:cNvSpPr/>
          <p:nvPr/>
        </p:nvSpPr>
        <p:spPr>
          <a:xfrm>
            <a:off x="4389775" y="4380592"/>
            <a:ext cx="1797665" cy="1797665"/>
          </a:xfrm>
          <a:prstGeom prst="ellipse">
            <a:avLst/>
          </a:prstGeom>
          <a:blipFill dpi="0" rotWithShape="0">
            <a:blip r:embed="rId3"/>
            <a:srcRect/>
            <a:stretch>
              <a:fillRect l="-23699" t="-16535" r="-39847" b="-87861"/>
            </a:stretch>
          </a:blip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196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602F8C1-2A75-D8FE-5515-88173CB1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DD3B0EC-CF81-9AAF-6F11-F4AE714FD191}"/>
              </a:ext>
            </a:extLst>
          </p:cNvPr>
          <p:cNvGrpSpPr/>
          <p:nvPr/>
        </p:nvGrpSpPr>
        <p:grpSpPr>
          <a:xfrm>
            <a:off x="3247073" y="5175594"/>
            <a:ext cx="3198311" cy="2429444"/>
            <a:chOff x="3247073" y="5175594"/>
            <a:chExt cx="3198311" cy="2429444"/>
          </a:xfrm>
        </p:grpSpPr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E3A496C3-0605-5E74-9281-82DB969443E6}"/>
                </a:ext>
              </a:extLst>
            </p:cNvPr>
            <p:cNvSpPr txBox="1"/>
            <p:nvPr/>
          </p:nvSpPr>
          <p:spPr>
            <a:xfrm>
              <a:off x="3247073" y="6232355"/>
              <a:ext cx="3198311" cy="13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2400" dirty="0">
                  <a:ln w="19050">
                    <a:noFill/>
                  </a:ln>
                  <a:solidFill>
                    <a:srgbClr val="BF3B53"/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เอกสารประกอบคำร้องขอย้าย</a:t>
              </a:r>
            </a:p>
            <a:p>
              <a:pPr algn="ctr">
                <a:lnSpc>
                  <a:spcPct val="90000"/>
                </a:lnSpc>
              </a:pPr>
              <a:r>
                <a:rPr lang="th-TH" sz="16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ข้าราชการครูและบุคลากรทางการศึกษา ตำแหน่งครู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 dirty="0">
                  <a:ln w="19050">
                    <a:noFill/>
                  </a:ln>
                  <a:solidFill>
                    <a:srgbClr val="BF3B53"/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นางสื่อแบ่งปัน  ครูกระแต</a:t>
              </a:r>
            </a:p>
            <a:p>
              <a:pPr algn="ctr">
                <a:lnSpc>
                  <a:spcPct val="90000"/>
                </a:lnSpc>
              </a:pPr>
              <a:r>
                <a:rPr lang="th-TH" sz="16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ตำแหน่งครู วิทยฐานะครูชำนาญการ</a:t>
              </a:r>
            </a:p>
            <a:p>
              <a:pPr algn="ctr">
                <a:lnSpc>
                  <a:spcPct val="90000"/>
                </a:lnSpc>
              </a:pPr>
              <a:r>
                <a:rPr lang="th-TH" sz="1600" dirty="0">
                  <a:ln w="1905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DB HelvethaicaMon X 75 Bd" panose="02000506090000020004" pitchFamily="2" charset="-34"/>
                  <a:cs typeface="DB HelvethaicaMon X 75 Bd" panose="02000506090000020004" pitchFamily="2" charset="-34"/>
                </a:rPr>
                <a:t>โรงเรียนสื่อแบ่งปันครูกระแต</a:t>
              </a: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551CC831-C0C3-A30D-ABA5-239CB71D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761" y="5175594"/>
              <a:ext cx="678426" cy="9947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22017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75</Words>
  <Application>Microsoft Office PowerPoint</Application>
  <PresentationFormat>กระดาษ A4 (210x297 มม.)</PresentationFormat>
  <Paragraphs>14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DB HelvethaicaMon X 75 Bd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krusansanee</dc:creator>
  <cp:lastModifiedBy>krusansanee</cp:lastModifiedBy>
  <cp:revision>5</cp:revision>
  <dcterms:created xsi:type="dcterms:W3CDTF">2023-12-30T04:35:55Z</dcterms:created>
  <dcterms:modified xsi:type="dcterms:W3CDTF">2024-01-23T10:17:42Z</dcterms:modified>
</cp:coreProperties>
</file>