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0693400" cy="75565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SP Normal" panose="02000000000000000000" pitchFamily="2" charset="0"/>
      <p:regular r:id="rId16"/>
    </p:embeddedFont>
    <p:embeddedFont>
      <p:font typeface="TH Baijam" panose="02000506000000020004" pitchFamily="2" charset="-34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E99C"/>
    <a:srgbClr val="DD73C4"/>
    <a:srgbClr val="F8A57B"/>
    <a:srgbClr val="C1FF72"/>
    <a:srgbClr val="00BF63"/>
    <a:srgbClr val="EB9DCC"/>
    <a:srgbClr val="C4119A"/>
    <a:srgbClr val="F4DCAE"/>
    <a:srgbClr val="F265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1387" y="3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 flipH="1">
            <a:off x="4484174" y="-1037530"/>
            <a:ext cx="6207826" cy="4950741"/>
          </a:xfrm>
          <a:custGeom>
            <a:avLst/>
            <a:gdLst/>
            <a:ahLst/>
            <a:cxnLst/>
            <a:rect l="l" t="t" r="r" b="b"/>
            <a:pathLst>
              <a:path w="6207826" h="4950741">
                <a:moveTo>
                  <a:pt x="6207826" y="0"/>
                </a:moveTo>
                <a:lnTo>
                  <a:pt x="0" y="0"/>
                </a:lnTo>
                <a:lnTo>
                  <a:pt x="0" y="4950741"/>
                </a:lnTo>
                <a:lnTo>
                  <a:pt x="6207826" y="4950741"/>
                </a:lnTo>
                <a:lnTo>
                  <a:pt x="620782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346000" y="4046668"/>
            <a:ext cx="5286328" cy="4215847"/>
          </a:xfrm>
          <a:custGeom>
            <a:avLst/>
            <a:gdLst/>
            <a:ahLst/>
            <a:cxnLst/>
            <a:rect l="l" t="t" r="r" b="b"/>
            <a:pathLst>
              <a:path w="5286328" h="4215847">
                <a:moveTo>
                  <a:pt x="0" y="0"/>
                </a:moveTo>
                <a:lnTo>
                  <a:pt x="5286328" y="0"/>
                </a:lnTo>
                <a:lnTo>
                  <a:pt x="5286328" y="4215847"/>
                </a:lnTo>
                <a:lnTo>
                  <a:pt x="0" y="4215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AutoShape 4"/>
          <p:cNvSpPr/>
          <p:nvPr/>
        </p:nvSpPr>
        <p:spPr>
          <a:xfrm flipH="1">
            <a:off x="849686" y="6343340"/>
            <a:ext cx="4496284" cy="28815"/>
          </a:xfrm>
          <a:prstGeom prst="line">
            <a:avLst/>
          </a:prstGeom>
          <a:ln w="9525" cap="flat">
            <a:solidFill>
              <a:srgbClr val="999999">
                <a:alpha val="82745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 flipV="1">
            <a:off x="1508146" y="1291896"/>
            <a:ext cx="1964800" cy="4663"/>
          </a:xfrm>
          <a:prstGeom prst="line">
            <a:avLst/>
          </a:prstGeom>
          <a:ln w="9525" cap="flat">
            <a:solidFill>
              <a:srgbClr val="999999">
                <a:alpha val="82745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Freeform 6"/>
          <p:cNvSpPr/>
          <p:nvPr/>
        </p:nvSpPr>
        <p:spPr>
          <a:xfrm>
            <a:off x="421521" y="253924"/>
            <a:ext cx="1086614" cy="1102128"/>
          </a:xfrm>
          <a:custGeom>
            <a:avLst/>
            <a:gdLst/>
            <a:ahLst/>
            <a:cxnLst/>
            <a:rect l="l" t="t" r="r" b="b"/>
            <a:pathLst>
              <a:path w="1086614" h="1102128">
                <a:moveTo>
                  <a:pt x="0" y="0"/>
                </a:moveTo>
                <a:lnTo>
                  <a:pt x="1086614" y="0"/>
                </a:lnTo>
                <a:lnTo>
                  <a:pt x="1086614" y="1102127"/>
                </a:lnTo>
                <a:lnTo>
                  <a:pt x="0" y="11021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898" r="-898" b="-364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490546" y="3853273"/>
            <a:ext cx="5337947" cy="461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80"/>
              </a:lnSpc>
            </a:pPr>
            <a:r>
              <a:rPr lang="en-US" sz="3510" spc="175">
                <a:solidFill>
                  <a:srgbClr val="004AAD"/>
                </a:solidFill>
                <a:cs typeface="Bai Jamjuree Bold"/>
              </a:rPr>
              <a:t>เงินอุดหนุนรายหัว</a:t>
            </a:r>
          </a:p>
        </p:txBody>
      </p:sp>
      <p:sp>
        <p:nvSpPr>
          <p:cNvPr id="8" name="Freeform 8"/>
          <p:cNvSpPr/>
          <p:nvPr/>
        </p:nvSpPr>
        <p:spPr>
          <a:xfrm>
            <a:off x="0" y="3913211"/>
            <a:ext cx="6254637" cy="1063288"/>
          </a:xfrm>
          <a:custGeom>
            <a:avLst/>
            <a:gdLst/>
            <a:ahLst/>
            <a:cxnLst/>
            <a:rect l="l" t="t" r="r" b="b"/>
            <a:pathLst>
              <a:path w="6254637" h="1063288">
                <a:moveTo>
                  <a:pt x="0" y="0"/>
                </a:moveTo>
                <a:lnTo>
                  <a:pt x="6254637" y="0"/>
                </a:lnTo>
                <a:lnTo>
                  <a:pt x="6254637" y="1063288"/>
                </a:lnTo>
                <a:lnTo>
                  <a:pt x="0" y="106328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641202" y="5769861"/>
            <a:ext cx="2804705" cy="1615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631"/>
              </a:lnSpc>
            </a:pPr>
            <a:r>
              <a:rPr lang="en-US" sz="9022" dirty="0">
                <a:solidFill>
                  <a:srgbClr val="004AAD"/>
                </a:solidFill>
                <a:latin typeface="SP Normal" panose="02000000000000000000" pitchFamily="2" charset="0"/>
                <a:cs typeface="SP Normal" panose="02000000000000000000" pitchFamily="2" charset="0"/>
              </a:rPr>
              <a:t>2567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508135" y="499253"/>
            <a:ext cx="262929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62"/>
              </a:lnSpc>
            </a:pPr>
            <a:r>
              <a:rPr lang="en-US" sz="2400" spc="51" dirty="0" err="1">
                <a:solidFill>
                  <a:srgbClr val="1289A7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ฝ่ายการเงินและงบประมาณ</a:t>
            </a:r>
            <a:endParaRPr lang="en-US" sz="2400" spc="51" dirty="0">
              <a:solidFill>
                <a:srgbClr val="1289A7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836110" y="5784988"/>
            <a:ext cx="5086674" cy="821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43"/>
              </a:lnSpc>
            </a:pPr>
            <a:r>
              <a:rPr lang="en-US" sz="6600" spc="123" dirty="0" err="1">
                <a:solidFill>
                  <a:srgbClr val="7BB9C8"/>
                </a:solidFill>
                <a:latin typeface="SP Normal" panose="02000000000000000000" pitchFamily="2" charset="0"/>
                <a:cs typeface="SP Normal" panose="02000000000000000000" pitchFamily="2" charset="0"/>
              </a:rPr>
              <a:t>ปีงบประมาณ</a:t>
            </a:r>
            <a:endParaRPr lang="en-US" sz="6600" spc="123" dirty="0">
              <a:solidFill>
                <a:srgbClr val="7BB9C8"/>
              </a:solidFill>
              <a:latin typeface="SP Normal" panose="02000000000000000000" pitchFamily="2" charset="0"/>
              <a:cs typeface="SP Normal" panose="02000000000000000000" pitchFamily="2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83464" y="1517976"/>
            <a:ext cx="5028727" cy="677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91"/>
              </a:lnSpc>
            </a:pPr>
            <a:r>
              <a:rPr lang="en-US" sz="2638" spc="131">
                <a:solidFill>
                  <a:srgbClr val="1289A7"/>
                </a:solidFill>
                <a:cs typeface="Bai Jamjuree Bold"/>
              </a:rPr>
              <a:t>ทะเบียนคุมเงินนอกงบประมาณ</a:t>
            </a:r>
          </a:p>
          <a:p>
            <a:pPr>
              <a:lnSpc>
                <a:spcPts val="2691"/>
              </a:lnSpc>
            </a:pPr>
            <a:endParaRPr lang="en-US" sz="2638" spc="131">
              <a:solidFill>
                <a:srgbClr val="1289A7"/>
              </a:solidFill>
              <a:cs typeface="Bai Jamjuree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508135" y="867000"/>
            <a:ext cx="262929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62"/>
              </a:lnSpc>
            </a:pPr>
            <a:r>
              <a:rPr lang="en-US" sz="2400" spc="51">
                <a:solidFill>
                  <a:srgbClr val="1289A7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โรงเรียนสุขใจวิทยา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19382" y="2658605"/>
            <a:ext cx="5337947" cy="461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80"/>
              </a:lnSpc>
            </a:pPr>
            <a:r>
              <a:rPr lang="en-US" sz="3510" spc="175">
                <a:solidFill>
                  <a:srgbClr val="004AAD"/>
                </a:solidFill>
                <a:cs typeface="Bai Jamjuree Bold"/>
              </a:rPr>
              <a:t>ประเภท เงินอุดหนุนทั่วไป    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 flipH="1">
            <a:off x="4484174" y="-1037530"/>
            <a:ext cx="6207826" cy="4950741"/>
          </a:xfrm>
          <a:custGeom>
            <a:avLst/>
            <a:gdLst/>
            <a:ahLst/>
            <a:cxnLst/>
            <a:rect l="l" t="t" r="r" b="b"/>
            <a:pathLst>
              <a:path w="6207826" h="4950741">
                <a:moveTo>
                  <a:pt x="6207826" y="0"/>
                </a:moveTo>
                <a:lnTo>
                  <a:pt x="0" y="0"/>
                </a:lnTo>
                <a:lnTo>
                  <a:pt x="0" y="4950741"/>
                </a:lnTo>
                <a:lnTo>
                  <a:pt x="6207826" y="4950741"/>
                </a:lnTo>
                <a:lnTo>
                  <a:pt x="620782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346000" y="4046668"/>
            <a:ext cx="5286328" cy="4215847"/>
          </a:xfrm>
          <a:custGeom>
            <a:avLst/>
            <a:gdLst/>
            <a:ahLst/>
            <a:cxnLst/>
            <a:rect l="l" t="t" r="r" b="b"/>
            <a:pathLst>
              <a:path w="5286328" h="4215847">
                <a:moveTo>
                  <a:pt x="0" y="0"/>
                </a:moveTo>
                <a:lnTo>
                  <a:pt x="5286328" y="0"/>
                </a:lnTo>
                <a:lnTo>
                  <a:pt x="5286328" y="4215847"/>
                </a:lnTo>
                <a:lnTo>
                  <a:pt x="0" y="4215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AutoShape 4"/>
          <p:cNvSpPr/>
          <p:nvPr/>
        </p:nvSpPr>
        <p:spPr>
          <a:xfrm flipH="1">
            <a:off x="849686" y="6343340"/>
            <a:ext cx="4496284" cy="28815"/>
          </a:xfrm>
          <a:prstGeom prst="line">
            <a:avLst/>
          </a:prstGeom>
          <a:ln w="9525" cap="flat">
            <a:solidFill>
              <a:srgbClr val="999999">
                <a:alpha val="82745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 flipV="1">
            <a:off x="1508146" y="1291896"/>
            <a:ext cx="1964800" cy="4663"/>
          </a:xfrm>
          <a:prstGeom prst="line">
            <a:avLst/>
          </a:prstGeom>
          <a:ln w="9525" cap="flat">
            <a:solidFill>
              <a:srgbClr val="999999">
                <a:alpha val="82745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Freeform 6"/>
          <p:cNvSpPr/>
          <p:nvPr/>
        </p:nvSpPr>
        <p:spPr>
          <a:xfrm>
            <a:off x="421521" y="253924"/>
            <a:ext cx="1086614" cy="1102128"/>
          </a:xfrm>
          <a:custGeom>
            <a:avLst/>
            <a:gdLst/>
            <a:ahLst/>
            <a:cxnLst/>
            <a:rect l="l" t="t" r="r" b="b"/>
            <a:pathLst>
              <a:path w="1086614" h="1102128">
                <a:moveTo>
                  <a:pt x="0" y="0"/>
                </a:moveTo>
                <a:lnTo>
                  <a:pt x="1086614" y="0"/>
                </a:lnTo>
                <a:lnTo>
                  <a:pt x="1086614" y="1102127"/>
                </a:lnTo>
                <a:lnTo>
                  <a:pt x="0" y="11021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898" r="-898" b="-364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490546" y="3706941"/>
            <a:ext cx="5086674" cy="737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50"/>
              </a:lnSpc>
            </a:pPr>
            <a:r>
              <a:rPr lang="en-US" sz="5539" spc="276">
                <a:solidFill>
                  <a:srgbClr val="00BF63"/>
                </a:solidFill>
                <a:cs typeface="Bai Jamjuree Bold"/>
              </a:rPr>
              <a:t>รายได้แผ่นดิน</a:t>
            </a:r>
          </a:p>
        </p:txBody>
      </p:sp>
      <p:sp>
        <p:nvSpPr>
          <p:cNvPr id="8" name="Freeform 8"/>
          <p:cNvSpPr/>
          <p:nvPr/>
        </p:nvSpPr>
        <p:spPr>
          <a:xfrm>
            <a:off x="0" y="3913211"/>
            <a:ext cx="6254637" cy="1063288"/>
          </a:xfrm>
          <a:custGeom>
            <a:avLst/>
            <a:gdLst/>
            <a:ahLst/>
            <a:cxnLst/>
            <a:rect l="l" t="t" r="r" b="b"/>
            <a:pathLst>
              <a:path w="6254637" h="1063288">
                <a:moveTo>
                  <a:pt x="0" y="0"/>
                </a:moveTo>
                <a:lnTo>
                  <a:pt x="6254637" y="0"/>
                </a:lnTo>
                <a:lnTo>
                  <a:pt x="6254637" y="1063288"/>
                </a:lnTo>
                <a:lnTo>
                  <a:pt x="0" y="106328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583464" y="1556076"/>
            <a:ext cx="3553960" cy="1266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15"/>
              </a:lnSpc>
            </a:pPr>
            <a:r>
              <a:rPr lang="en-US" sz="4917" spc="245">
                <a:solidFill>
                  <a:srgbClr val="7ED957"/>
                </a:solidFill>
                <a:cs typeface="Bai Jamjuree Bold"/>
              </a:rPr>
              <a:t>ทะเบียนคุม</a:t>
            </a:r>
          </a:p>
          <a:p>
            <a:pPr>
              <a:lnSpc>
                <a:spcPts val="5015"/>
              </a:lnSpc>
            </a:pPr>
            <a:endParaRPr lang="en-US" sz="4917" spc="245">
              <a:solidFill>
                <a:srgbClr val="7ED957"/>
              </a:solidFill>
              <a:cs typeface="Bai Jamjuree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188241" y="2908023"/>
            <a:ext cx="5572355" cy="5912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91"/>
              </a:lnSpc>
            </a:pPr>
            <a:r>
              <a:rPr lang="en-US" sz="4501" spc="225" dirty="0" err="1">
                <a:solidFill>
                  <a:srgbClr val="004AAD"/>
                </a:solidFill>
                <a:cs typeface="Bai Jamjuree Bold"/>
              </a:rPr>
              <a:t>การรับและนำส่งเงิน</a:t>
            </a:r>
            <a:endParaRPr lang="en-US" sz="4501" spc="225" dirty="0">
              <a:solidFill>
                <a:srgbClr val="004AAD"/>
              </a:solidFill>
              <a:cs typeface="Bai Jamjuree Bold"/>
            </a:endParaRP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851EB4B8-FDFF-4CC0-9951-D1561AC7E7A5}"/>
              </a:ext>
            </a:extLst>
          </p:cNvPr>
          <p:cNvSpPr txBox="1"/>
          <p:nvPr/>
        </p:nvSpPr>
        <p:spPr>
          <a:xfrm>
            <a:off x="3641202" y="5769861"/>
            <a:ext cx="2804705" cy="1615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631"/>
              </a:lnSpc>
            </a:pPr>
            <a:r>
              <a:rPr lang="en-US" sz="9022" dirty="0">
                <a:solidFill>
                  <a:srgbClr val="00BF63"/>
                </a:solidFill>
                <a:latin typeface="SP Normal" panose="02000000000000000000" pitchFamily="2" charset="0"/>
                <a:cs typeface="SP Normal" panose="02000000000000000000" pitchFamily="2" charset="0"/>
              </a:rPr>
              <a:t>2567</a:t>
            </a: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CD129DF9-B96B-4808-BBE1-0EC747D2AC7E}"/>
              </a:ext>
            </a:extLst>
          </p:cNvPr>
          <p:cNvSpPr txBox="1"/>
          <p:nvPr/>
        </p:nvSpPr>
        <p:spPr>
          <a:xfrm>
            <a:off x="836110" y="5784988"/>
            <a:ext cx="5086674" cy="821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43"/>
              </a:lnSpc>
            </a:pPr>
            <a:r>
              <a:rPr lang="en-US" sz="6600" spc="123" dirty="0" err="1">
                <a:solidFill>
                  <a:srgbClr val="C1FF72"/>
                </a:solidFill>
                <a:latin typeface="SP Normal" panose="02000000000000000000" pitchFamily="2" charset="0"/>
                <a:cs typeface="SP Normal" panose="02000000000000000000" pitchFamily="2" charset="0"/>
              </a:rPr>
              <a:t>ปีงบประมาณ</a:t>
            </a:r>
            <a:endParaRPr lang="en-US" sz="6600" spc="123" dirty="0">
              <a:solidFill>
                <a:srgbClr val="C1FF72"/>
              </a:solidFill>
              <a:latin typeface="SP Normal" panose="02000000000000000000" pitchFamily="2" charset="0"/>
              <a:cs typeface="SP Normal" panose="02000000000000000000" pitchFamily="2" charset="0"/>
            </a:endParaRPr>
          </a:p>
        </p:txBody>
      </p:sp>
      <p:sp>
        <p:nvSpPr>
          <p:cNvPr id="17" name="TextBox 10">
            <a:extLst>
              <a:ext uri="{FF2B5EF4-FFF2-40B4-BE49-F238E27FC236}">
                <a16:creationId xmlns:a16="http://schemas.microsoft.com/office/drawing/2014/main" id="{C0E4D413-4F9B-4B1A-A537-7ECE547032E8}"/>
              </a:ext>
            </a:extLst>
          </p:cNvPr>
          <p:cNvSpPr txBox="1"/>
          <p:nvPr/>
        </p:nvSpPr>
        <p:spPr>
          <a:xfrm>
            <a:off x="1508135" y="499253"/>
            <a:ext cx="262929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62"/>
              </a:lnSpc>
            </a:pPr>
            <a:r>
              <a:rPr lang="en-US" sz="2400" spc="51" dirty="0" err="1">
                <a:solidFill>
                  <a:srgbClr val="B3E99C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ฝ่ายการเงินและงบประมาณ</a:t>
            </a:r>
            <a:endParaRPr lang="en-US" sz="2400" spc="51" dirty="0">
              <a:solidFill>
                <a:srgbClr val="B3E99C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18" name="TextBox 13">
            <a:extLst>
              <a:ext uri="{FF2B5EF4-FFF2-40B4-BE49-F238E27FC236}">
                <a16:creationId xmlns:a16="http://schemas.microsoft.com/office/drawing/2014/main" id="{64A15C3C-B91B-4BC9-8622-F5B2F2209E13}"/>
              </a:ext>
            </a:extLst>
          </p:cNvPr>
          <p:cNvSpPr txBox="1"/>
          <p:nvPr/>
        </p:nvSpPr>
        <p:spPr>
          <a:xfrm>
            <a:off x="1508135" y="867000"/>
            <a:ext cx="262929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62"/>
              </a:lnSpc>
            </a:pPr>
            <a:r>
              <a:rPr lang="en-US" sz="2400" spc="51">
                <a:solidFill>
                  <a:srgbClr val="B3E99C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โรงเรียนสุขใจวิทยา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 flipH="1">
            <a:off x="4484174" y="-1037530"/>
            <a:ext cx="6207826" cy="4950741"/>
          </a:xfrm>
          <a:custGeom>
            <a:avLst/>
            <a:gdLst/>
            <a:ahLst/>
            <a:cxnLst/>
            <a:rect l="l" t="t" r="r" b="b"/>
            <a:pathLst>
              <a:path w="6207826" h="4950741">
                <a:moveTo>
                  <a:pt x="6207826" y="0"/>
                </a:moveTo>
                <a:lnTo>
                  <a:pt x="0" y="0"/>
                </a:lnTo>
                <a:lnTo>
                  <a:pt x="0" y="4950741"/>
                </a:lnTo>
                <a:lnTo>
                  <a:pt x="6207826" y="4950741"/>
                </a:lnTo>
                <a:lnTo>
                  <a:pt x="620782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346000" y="4046668"/>
            <a:ext cx="5286328" cy="4215847"/>
          </a:xfrm>
          <a:custGeom>
            <a:avLst/>
            <a:gdLst/>
            <a:ahLst/>
            <a:cxnLst/>
            <a:rect l="l" t="t" r="r" b="b"/>
            <a:pathLst>
              <a:path w="5286328" h="4215847">
                <a:moveTo>
                  <a:pt x="0" y="0"/>
                </a:moveTo>
                <a:lnTo>
                  <a:pt x="5286328" y="0"/>
                </a:lnTo>
                <a:lnTo>
                  <a:pt x="5286328" y="4215847"/>
                </a:lnTo>
                <a:lnTo>
                  <a:pt x="0" y="4215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AutoShape 4"/>
          <p:cNvSpPr/>
          <p:nvPr/>
        </p:nvSpPr>
        <p:spPr>
          <a:xfrm flipH="1">
            <a:off x="849686" y="6343340"/>
            <a:ext cx="4496284" cy="28815"/>
          </a:xfrm>
          <a:prstGeom prst="line">
            <a:avLst/>
          </a:prstGeom>
          <a:ln w="9525" cap="flat">
            <a:solidFill>
              <a:srgbClr val="999999">
                <a:alpha val="82745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 flipV="1">
            <a:off x="1508146" y="1291896"/>
            <a:ext cx="1964800" cy="4663"/>
          </a:xfrm>
          <a:prstGeom prst="line">
            <a:avLst/>
          </a:prstGeom>
          <a:ln w="9525" cap="flat">
            <a:solidFill>
              <a:srgbClr val="999999">
                <a:alpha val="82745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Freeform 6"/>
          <p:cNvSpPr/>
          <p:nvPr/>
        </p:nvSpPr>
        <p:spPr>
          <a:xfrm>
            <a:off x="421521" y="253924"/>
            <a:ext cx="1086614" cy="1102128"/>
          </a:xfrm>
          <a:custGeom>
            <a:avLst/>
            <a:gdLst/>
            <a:ahLst/>
            <a:cxnLst/>
            <a:rect l="l" t="t" r="r" b="b"/>
            <a:pathLst>
              <a:path w="1086614" h="1102128">
                <a:moveTo>
                  <a:pt x="0" y="0"/>
                </a:moveTo>
                <a:lnTo>
                  <a:pt x="1086614" y="0"/>
                </a:lnTo>
                <a:lnTo>
                  <a:pt x="1086614" y="1102127"/>
                </a:lnTo>
                <a:lnTo>
                  <a:pt x="0" y="11021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898" r="-898" b="-364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490546" y="3618698"/>
            <a:ext cx="7168361" cy="750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63"/>
              </a:lnSpc>
            </a:pPr>
            <a:endParaRPr/>
          </a:p>
          <a:p>
            <a:pPr>
              <a:lnSpc>
                <a:spcPts val="2963"/>
              </a:lnSpc>
            </a:pPr>
            <a:r>
              <a:rPr lang="en-US" sz="2905" spc="145">
                <a:solidFill>
                  <a:srgbClr val="004AAD"/>
                </a:solidFill>
                <a:cs typeface="Bai Jamjuree Bold"/>
              </a:rPr>
              <a:t>กิจกรรมพัฒนาคุณภาพผู้เรียน      </a:t>
            </a:r>
          </a:p>
        </p:txBody>
      </p:sp>
      <p:sp>
        <p:nvSpPr>
          <p:cNvPr id="8" name="Freeform 8"/>
          <p:cNvSpPr/>
          <p:nvPr/>
        </p:nvSpPr>
        <p:spPr>
          <a:xfrm>
            <a:off x="0" y="3913211"/>
            <a:ext cx="6254637" cy="1063288"/>
          </a:xfrm>
          <a:custGeom>
            <a:avLst/>
            <a:gdLst/>
            <a:ahLst/>
            <a:cxnLst/>
            <a:rect l="l" t="t" r="r" b="b"/>
            <a:pathLst>
              <a:path w="6254637" h="1063288">
                <a:moveTo>
                  <a:pt x="0" y="0"/>
                </a:moveTo>
                <a:lnTo>
                  <a:pt x="6254637" y="0"/>
                </a:lnTo>
                <a:lnTo>
                  <a:pt x="6254637" y="1063288"/>
                </a:lnTo>
                <a:lnTo>
                  <a:pt x="0" y="106328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583464" y="1517976"/>
            <a:ext cx="5028727" cy="677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91"/>
              </a:lnSpc>
            </a:pPr>
            <a:r>
              <a:rPr lang="en-US" sz="2638" spc="131">
                <a:solidFill>
                  <a:srgbClr val="1289A7"/>
                </a:solidFill>
                <a:cs typeface="Bai Jamjuree Bold"/>
              </a:rPr>
              <a:t>ทะเบียนคุมเงินนอกงบประมาณ</a:t>
            </a:r>
          </a:p>
          <a:p>
            <a:pPr>
              <a:lnSpc>
                <a:spcPts val="2691"/>
              </a:lnSpc>
            </a:pPr>
            <a:endParaRPr lang="en-US" sz="2638" spc="131">
              <a:solidFill>
                <a:srgbClr val="1289A7"/>
              </a:solidFill>
              <a:cs typeface="Bai Jamjuree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119382" y="2658605"/>
            <a:ext cx="5337947" cy="461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80"/>
              </a:lnSpc>
            </a:pPr>
            <a:r>
              <a:rPr lang="en-US" sz="3510" spc="175">
                <a:solidFill>
                  <a:srgbClr val="004AAD"/>
                </a:solidFill>
                <a:cs typeface="Bai Jamjuree Bold"/>
              </a:rPr>
              <a:t>ประเภท เงินอุดหนุนทั่วไป      </a:t>
            </a: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8BB4076E-451C-403F-8EF6-33FA41AA47EA}"/>
              </a:ext>
            </a:extLst>
          </p:cNvPr>
          <p:cNvSpPr txBox="1"/>
          <p:nvPr/>
        </p:nvSpPr>
        <p:spPr>
          <a:xfrm>
            <a:off x="3641202" y="5769861"/>
            <a:ext cx="2804705" cy="1615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631"/>
              </a:lnSpc>
            </a:pPr>
            <a:r>
              <a:rPr lang="en-US" sz="9022" dirty="0">
                <a:solidFill>
                  <a:srgbClr val="004AAD"/>
                </a:solidFill>
                <a:latin typeface="SP Normal" panose="02000000000000000000" pitchFamily="2" charset="0"/>
                <a:cs typeface="SP Normal" panose="02000000000000000000" pitchFamily="2" charset="0"/>
              </a:rPr>
              <a:t>2567</a:t>
            </a: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D99E760D-D17B-4AB0-A092-3B8B16081108}"/>
              </a:ext>
            </a:extLst>
          </p:cNvPr>
          <p:cNvSpPr txBox="1"/>
          <p:nvPr/>
        </p:nvSpPr>
        <p:spPr>
          <a:xfrm>
            <a:off x="836110" y="5784988"/>
            <a:ext cx="5086674" cy="821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43"/>
              </a:lnSpc>
            </a:pPr>
            <a:r>
              <a:rPr lang="en-US" sz="6600" spc="123" dirty="0" err="1">
                <a:solidFill>
                  <a:srgbClr val="7BB9C8"/>
                </a:solidFill>
                <a:latin typeface="SP Normal" panose="02000000000000000000" pitchFamily="2" charset="0"/>
                <a:cs typeface="SP Normal" panose="02000000000000000000" pitchFamily="2" charset="0"/>
              </a:rPr>
              <a:t>ปีงบประมาณ</a:t>
            </a:r>
            <a:endParaRPr lang="en-US" sz="6600" spc="123" dirty="0">
              <a:solidFill>
                <a:srgbClr val="7BB9C8"/>
              </a:solidFill>
              <a:latin typeface="SP Normal" panose="02000000000000000000" pitchFamily="2" charset="0"/>
              <a:cs typeface="SP Normal" panose="02000000000000000000" pitchFamily="2" charset="0"/>
            </a:endParaRPr>
          </a:p>
        </p:txBody>
      </p:sp>
      <p:sp>
        <p:nvSpPr>
          <p:cNvPr id="17" name="TextBox 10">
            <a:extLst>
              <a:ext uri="{FF2B5EF4-FFF2-40B4-BE49-F238E27FC236}">
                <a16:creationId xmlns:a16="http://schemas.microsoft.com/office/drawing/2014/main" id="{88BEFEDE-3000-4B49-AB34-DFAC42A66C2B}"/>
              </a:ext>
            </a:extLst>
          </p:cNvPr>
          <p:cNvSpPr txBox="1"/>
          <p:nvPr/>
        </p:nvSpPr>
        <p:spPr>
          <a:xfrm>
            <a:off x="1508135" y="499253"/>
            <a:ext cx="262929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62"/>
              </a:lnSpc>
            </a:pPr>
            <a:r>
              <a:rPr lang="en-US" sz="2400" spc="51" dirty="0" err="1">
                <a:solidFill>
                  <a:srgbClr val="1289A7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ฝ่ายการเงินและงบประมาณ</a:t>
            </a:r>
            <a:endParaRPr lang="en-US" sz="2400" spc="51" dirty="0">
              <a:solidFill>
                <a:srgbClr val="1289A7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18" name="TextBox 13">
            <a:extLst>
              <a:ext uri="{FF2B5EF4-FFF2-40B4-BE49-F238E27FC236}">
                <a16:creationId xmlns:a16="http://schemas.microsoft.com/office/drawing/2014/main" id="{05C7559E-83AF-4E4A-AC94-7FC282A47154}"/>
              </a:ext>
            </a:extLst>
          </p:cNvPr>
          <p:cNvSpPr txBox="1"/>
          <p:nvPr/>
        </p:nvSpPr>
        <p:spPr>
          <a:xfrm>
            <a:off x="1508135" y="867000"/>
            <a:ext cx="262929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62"/>
              </a:lnSpc>
            </a:pPr>
            <a:r>
              <a:rPr lang="en-US" sz="2400" spc="51">
                <a:solidFill>
                  <a:srgbClr val="1289A7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โรงเรียนสุขใจวิทยา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 flipH="1">
            <a:off x="4484174" y="-1037530"/>
            <a:ext cx="6207826" cy="4950741"/>
          </a:xfrm>
          <a:custGeom>
            <a:avLst/>
            <a:gdLst/>
            <a:ahLst/>
            <a:cxnLst/>
            <a:rect l="l" t="t" r="r" b="b"/>
            <a:pathLst>
              <a:path w="6207826" h="4950741">
                <a:moveTo>
                  <a:pt x="6207826" y="0"/>
                </a:moveTo>
                <a:lnTo>
                  <a:pt x="0" y="0"/>
                </a:lnTo>
                <a:lnTo>
                  <a:pt x="0" y="4950741"/>
                </a:lnTo>
                <a:lnTo>
                  <a:pt x="6207826" y="4950741"/>
                </a:lnTo>
                <a:lnTo>
                  <a:pt x="620782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346000" y="4046668"/>
            <a:ext cx="5286328" cy="4215847"/>
          </a:xfrm>
          <a:custGeom>
            <a:avLst/>
            <a:gdLst/>
            <a:ahLst/>
            <a:cxnLst/>
            <a:rect l="l" t="t" r="r" b="b"/>
            <a:pathLst>
              <a:path w="5286328" h="4215847">
                <a:moveTo>
                  <a:pt x="0" y="0"/>
                </a:moveTo>
                <a:lnTo>
                  <a:pt x="5286328" y="0"/>
                </a:lnTo>
                <a:lnTo>
                  <a:pt x="5286328" y="4215847"/>
                </a:lnTo>
                <a:lnTo>
                  <a:pt x="0" y="4215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AutoShape 4"/>
          <p:cNvSpPr/>
          <p:nvPr/>
        </p:nvSpPr>
        <p:spPr>
          <a:xfrm flipH="1">
            <a:off x="849686" y="6343340"/>
            <a:ext cx="4496284" cy="28815"/>
          </a:xfrm>
          <a:prstGeom prst="line">
            <a:avLst/>
          </a:prstGeom>
          <a:ln w="9525" cap="flat">
            <a:solidFill>
              <a:srgbClr val="999999">
                <a:alpha val="82745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 flipV="1">
            <a:off x="1508146" y="1291896"/>
            <a:ext cx="1964800" cy="4663"/>
          </a:xfrm>
          <a:prstGeom prst="line">
            <a:avLst/>
          </a:prstGeom>
          <a:ln w="9525" cap="flat">
            <a:solidFill>
              <a:srgbClr val="999999">
                <a:alpha val="82745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Freeform 6"/>
          <p:cNvSpPr/>
          <p:nvPr/>
        </p:nvSpPr>
        <p:spPr>
          <a:xfrm>
            <a:off x="421521" y="253924"/>
            <a:ext cx="1086614" cy="1102128"/>
          </a:xfrm>
          <a:custGeom>
            <a:avLst/>
            <a:gdLst/>
            <a:ahLst/>
            <a:cxnLst/>
            <a:rect l="l" t="t" r="r" b="b"/>
            <a:pathLst>
              <a:path w="1086614" h="1102128">
                <a:moveTo>
                  <a:pt x="0" y="0"/>
                </a:moveTo>
                <a:lnTo>
                  <a:pt x="1086614" y="0"/>
                </a:lnTo>
                <a:lnTo>
                  <a:pt x="1086614" y="1102127"/>
                </a:lnTo>
                <a:lnTo>
                  <a:pt x="0" y="11021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898" r="-898" b="-364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490546" y="3853273"/>
            <a:ext cx="5337947" cy="461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80"/>
              </a:lnSpc>
            </a:pPr>
            <a:r>
              <a:rPr lang="en-US" sz="3510" spc="175">
                <a:solidFill>
                  <a:srgbClr val="004AAD"/>
                </a:solidFill>
                <a:cs typeface="Bai Jamjuree Bold"/>
              </a:rPr>
              <a:t>อุปกรณ์การเรียน      </a:t>
            </a:r>
          </a:p>
        </p:txBody>
      </p:sp>
      <p:sp>
        <p:nvSpPr>
          <p:cNvPr id="8" name="Freeform 8"/>
          <p:cNvSpPr/>
          <p:nvPr/>
        </p:nvSpPr>
        <p:spPr>
          <a:xfrm>
            <a:off x="0" y="3913211"/>
            <a:ext cx="6254637" cy="1063288"/>
          </a:xfrm>
          <a:custGeom>
            <a:avLst/>
            <a:gdLst/>
            <a:ahLst/>
            <a:cxnLst/>
            <a:rect l="l" t="t" r="r" b="b"/>
            <a:pathLst>
              <a:path w="6254637" h="1063288">
                <a:moveTo>
                  <a:pt x="0" y="0"/>
                </a:moveTo>
                <a:lnTo>
                  <a:pt x="6254637" y="0"/>
                </a:lnTo>
                <a:lnTo>
                  <a:pt x="6254637" y="1063288"/>
                </a:lnTo>
                <a:lnTo>
                  <a:pt x="0" y="106328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508135" y="499253"/>
            <a:ext cx="2629290" cy="305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62"/>
              </a:lnSpc>
            </a:pPr>
            <a:r>
              <a:rPr lang="en-US" sz="1759" spc="51">
                <a:solidFill>
                  <a:srgbClr val="1289A7"/>
                </a:solidFill>
                <a:cs typeface="Montserrat Classic"/>
              </a:rPr>
              <a:t>ฝ่ายการเงินและงบประมาณ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83464" y="1517976"/>
            <a:ext cx="5028727" cy="677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91"/>
              </a:lnSpc>
            </a:pPr>
            <a:r>
              <a:rPr lang="en-US" sz="2638" spc="131">
                <a:solidFill>
                  <a:srgbClr val="1289A7"/>
                </a:solidFill>
                <a:cs typeface="Bai Jamjuree Bold"/>
              </a:rPr>
              <a:t>ทะเบียนคุมเงินนอกงบประมาณ</a:t>
            </a:r>
          </a:p>
          <a:p>
            <a:pPr>
              <a:lnSpc>
                <a:spcPts val="2691"/>
              </a:lnSpc>
            </a:pPr>
            <a:endParaRPr lang="en-US" sz="2638" spc="131">
              <a:solidFill>
                <a:srgbClr val="1289A7"/>
              </a:solidFill>
              <a:cs typeface="Bai Jamjuree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508135" y="867000"/>
            <a:ext cx="2629290" cy="305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62"/>
              </a:lnSpc>
            </a:pPr>
            <a:r>
              <a:rPr lang="en-US" sz="1759" spc="51">
                <a:solidFill>
                  <a:srgbClr val="1289A7"/>
                </a:solidFill>
                <a:cs typeface="Montserrat Classic"/>
              </a:rPr>
              <a:t>โรงเรียนสุขใจวิทยา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19382" y="2658605"/>
            <a:ext cx="5337947" cy="461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80"/>
              </a:lnSpc>
            </a:pPr>
            <a:r>
              <a:rPr lang="en-US" sz="3510" spc="175">
                <a:solidFill>
                  <a:srgbClr val="004AAD"/>
                </a:solidFill>
                <a:cs typeface="Bai Jamjuree Bold"/>
              </a:rPr>
              <a:t>ประเภท เงินอุดหนุนทั่วไป      </a:t>
            </a: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A162E642-EA20-452E-829E-B5DA24DB575B}"/>
              </a:ext>
            </a:extLst>
          </p:cNvPr>
          <p:cNvSpPr txBox="1"/>
          <p:nvPr/>
        </p:nvSpPr>
        <p:spPr>
          <a:xfrm>
            <a:off x="3641202" y="5769861"/>
            <a:ext cx="2804705" cy="1615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631"/>
              </a:lnSpc>
            </a:pPr>
            <a:r>
              <a:rPr lang="en-US" sz="9022" dirty="0">
                <a:solidFill>
                  <a:srgbClr val="004AAD"/>
                </a:solidFill>
                <a:latin typeface="SP Normal" panose="02000000000000000000" pitchFamily="2" charset="0"/>
                <a:cs typeface="SP Normal" panose="02000000000000000000" pitchFamily="2" charset="0"/>
              </a:rPr>
              <a:t>2567</a:t>
            </a: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23F4D327-131C-40E5-8431-229BD8688FD6}"/>
              </a:ext>
            </a:extLst>
          </p:cNvPr>
          <p:cNvSpPr txBox="1"/>
          <p:nvPr/>
        </p:nvSpPr>
        <p:spPr>
          <a:xfrm>
            <a:off x="836110" y="5784988"/>
            <a:ext cx="5086674" cy="821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43"/>
              </a:lnSpc>
            </a:pPr>
            <a:r>
              <a:rPr lang="en-US" sz="6600" spc="123" dirty="0" err="1">
                <a:solidFill>
                  <a:srgbClr val="7BB9C8"/>
                </a:solidFill>
                <a:latin typeface="SP Normal" panose="02000000000000000000" pitchFamily="2" charset="0"/>
                <a:cs typeface="SP Normal" panose="02000000000000000000" pitchFamily="2" charset="0"/>
              </a:rPr>
              <a:t>ปีงบประมาณ</a:t>
            </a:r>
            <a:endParaRPr lang="en-US" sz="6600" spc="123" dirty="0">
              <a:solidFill>
                <a:srgbClr val="7BB9C8"/>
              </a:solidFill>
              <a:latin typeface="SP Normal" panose="02000000000000000000" pitchFamily="2" charset="0"/>
              <a:cs typeface="SP Normal" panose="02000000000000000000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 flipH="1">
            <a:off x="4484174" y="-1037530"/>
            <a:ext cx="6207826" cy="4950741"/>
          </a:xfrm>
          <a:custGeom>
            <a:avLst/>
            <a:gdLst/>
            <a:ahLst/>
            <a:cxnLst/>
            <a:rect l="l" t="t" r="r" b="b"/>
            <a:pathLst>
              <a:path w="6207826" h="4950741">
                <a:moveTo>
                  <a:pt x="6207826" y="0"/>
                </a:moveTo>
                <a:lnTo>
                  <a:pt x="0" y="0"/>
                </a:lnTo>
                <a:lnTo>
                  <a:pt x="0" y="4950741"/>
                </a:lnTo>
                <a:lnTo>
                  <a:pt x="6207826" y="4950741"/>
                </a:lnTo>
                <a:lnTo>
                  <a:pt x="620782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346000" y="4046668"/>
            <a:ext cx="5286328" cy="4215847"/>
          </a:xfrm>
          <a:custGeom>
            <a:avLst/>
            <a:gdLst/>
            <a:ahLst/>
            <a:cxnLst/>
            <a:rect l="l" t="t" r="r" b="b"/>
            <a:pathLst>
              <a:path w="5286328" h="4215847">
                <a:moveTo>
                  <a:pt x="0" y="0"/>
                </a:moveTo>
                <a:lnTo>
                  <a:pt x="5286328" y="0"/>
                </a:lnTo>
                <a:lnTo>
                  <a:pt x="5286328" y="4215847"/>
                </a:lnTo>
                <a:lnTo>
                  <a:pt x="0" y="4215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AutoShape 4"/>
          <p:cNvSpPr/>
          <p:nvPr/>
        </p:nvSpPr>
        <p:spPr>
          <a:xfrm flipH="1">
            <a:off x="849686" y="6343340"/>
            <a:ext cx="4496284" cy="28815"/>
          </a:xfrm>
          <a:prstGeom prst="line">
            <a:avLst/>
          </a:prstGeom>
          <a:ln w="9525" cap="flat">
            <a:solidFill>
              <a:srgbClr val="999999">
                <a:alpha val="82745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 flipV="1">
            <a:off x="1508146" y="1291896"/>
            <a:ext cx="1964800" cy="4663"/>
          </a:xfrm>
          <a:prstGeom prst="line">
            <a:avLst/>
          </a:prstGeom>
          <a:ln w="9525" cap="flat">
            <a:solidFill>
              <a:srgbClr val="999999">
                <a:alpha val="82745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Freeform 6"/>
          <p:cNvSpPr/>
          <p:nvPr/>
        </p:nvSpPr>
        <p:spPr>
          <a:xfrm>
            <a:off x="421521" y="253924"/>
            <a:ext cx="1086614" cy="1102128"/>
          </a:xfrm>
          <a:custGeom>
            <a:avLst/>
            <a:gdLst/>
            <a:ahLst/>
            <a:cxnLst/>
            <a:rect l="l" t="t" r="r" b="b"/>
            <a:pathLst>
              <a:path w="1086614" h="1102128">
                <a:moveTo>
                  <a:pt x="0" y="0"/>
                </a:moveTo>
                <a:lnTo>
                  <a:pt x="1086614" y="0"/>
                </a:lnTo>
                <a:lnTo>
                  <a:pt x="1086614" y="1102127"/>
                </a:lnTo>
                <a:lnTo>
                  <a:pt x="0" y="11021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898" r="-898" b="-364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490546" y="4065101"/>
            <a:ext cx="7168361" cy="379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63"/>
              </a:lnSpc>
            </a:pPr>
            <a:r>
              <a:rPr lang="en-US" sz="2905" spc="145">
                <a:solidFill>
                  <a:srgbClr val="004AAD"/>
                </a:solidFill>
                <a:cs typeface="Bai Jamjuree Bold"/>
              </a:rPr>
              <a:t>ค่าเครื่องแบบนักเรียน      </a:t>
            </a:r>
          </a:p>
        </p:txBody>
      </p:sp>
      <p:sp>
        <p:nvSpPr>
          <p:cNvPr id="8" name="Freeform 8"/>
          <p:cNvSpPr/>
          <p:nvPr/>
        </p:nvSpPr>
        <p:spPr>
          <a:xfrm>
            <a:off x="0" y="3913211"/>
            <a:ext cx="6254637" cy="1063288"/>
          </a:xfrm>
          <a:custGeom>
            <a:avLst/>
            <a:gdLst/>
            <a:ahLst/>
            <a:cxnLst/>
            <a:rect l="l" t="t" r="r" b="b"/>
            <a:pathLst>
              <a:path w="6254637" h="1063288">
                <a:moveTo>
                  <a:pt x="0" y="0"/>
                </a:moveTo>
                <a:lnTo>
                  <a:pt x="6254637" y="0"/>
                </a:lnTo>
                <a:lnTo>
                  <a:pt x="6254637" y="1063288"/>
                </a:lnTo>
                <a:lnTo>
                  <a:pt x="0" y="106328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583464" y="1517976"/>
            <a:ext cx="5028727" cy="677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91"/>
              </a:lnSpc>
            </a:pPr>
            <a:r>
              <a:rPr lang="en-US" sz="2638" spc="131">
                <a:solidFill>
                  <a:srgbClr val="1289A7"/>
                </a:solidFill>
                <a:cs typeface="Bai Jamjuree Bold"/>
              </a:rPr>
              <a:t>ทะเบียนคุมเงินนอกงบประมาณ</a:t>
            </a:r>
          </a:p>
          <a:p>
            <a:pPr>
              <a:lnSpc>
                <a:spcPts val="2691"/>
              </a:lnSpc>
            </a:pPr>
            <a:endParaRPr lang="en-US" sz="2638" spc="131">
              <a:solidFill>
                <a:srgbClr val="1289A7"/>
              </a:solidFill>
              <a:cs typeface="Bai Jamjuree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119382" y="2658605"/>
            <a:ext cx="5337947" cy="461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80"/>
              </a:lnSpc>
            </a:pPr>
            <a:r>
              <a:rPr lang="en-US" sz="3510" spc="175">
                <a:solidFill>
                  <a:srgbClr val="004AAD"/>
                </a:solidFill>
                <a:cs typeface="Bai Jamjuree Bold"/>
              </a:rPr>
              <a:t>ประเภท เงินอุดหนุนทั่วไป      </a:t>
            </a: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E466EB5C-50B2-4DD2-AEBA-1E588507D675}"/>
              </a:ext>
            </a:extLst>
          </p:cNvPr>
          <p:cNvSpPr txBox="1"/>
          <p:nvPr/>
        </p:nvSpPr>
        <p:spPr>
          <a:xfrm>
            <a:off x="3641202" y="5769861"/>
            <a:ext cx="2804705" cy="1615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631"/>
              </a:lnSpc>
            </a:pPr>
            <a:r>
              <a:rPr lang="en-US" sz="9022" dirty="0">
                <a:solidFill>
                  <a:srgbClr val="004AAD"/>
                </a:solidFill>
                <a:latin typeface="SP Normal" panose="02000000000000000000" pitchFamily="2" charset="0"/>
                <a:cs typeface="SP Normal" panose="02000000000000000000" pitchFamily="2" charset="0"/>
              </a:rPr>
              <a:t>2567</a:t>
            </a: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608C2157-A904-4C2B-A040-99AE5CF5C5B8}"/>
              </a:ext>
            </a:extLst>
          </p:cNvPr>
          <p:cNvSpPr txBox="1"/>
          <p:nvPr/>
        </p:nvSpPr>
        <p:spPr>
          <a:xfrm>
            <a:off x="836110" y="5784988"/>
            <a:ext cx="5086674" cy="821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43"/>
              </a:lnSpc>
            </a:pPr>
            <a:r>
              <a:rPr lang="en-US" sz="6600" spc="123" dirty="0" err="1">
                <a:solidFill>
                  <a:srgbClr val="7BB9C8"/>
                </a:solidFill>
                <a:latin typeface="SP Normal" panose="02000000000000000000" pitchFamily="2" charset="0"/>
                <a:cs typeface="SP Normal" panose="02000000000000000000" pitchFamily="2" charset="0"/>
              </a:rPr>
              <a:t>ปีงบประมาณ</a:t>
            </a:r>
            <a:endParaRPr lang="en-US" sz="6600" spc="123" dirty="0">
              <a:solidFill>
                <a:srgbClr val="7BB9C8"/>
              </a:solidFill>
              <a:latin typeface="SP Normal" panose="02000000000000000000" pitchFamily="2" charset="0"/>
              <a:cs typeface="SP Normal" panose="02000000000000000000" pitchFamily="2" charset="0"/>
            </a:endParaRPr>
          </a:p>
        </p:txBody>
      </p:sp>
      <p:sp>
        <p:nvSpPr>
          <p:cNvPr id="17" name="TextBox 10">
            <a:extLst>
              <a:ext uri="{FF2B5EF4-FFF2-40B4-BE49-F238E27FC236}">
                <a16:creationId xmlns:a16="http://schemas.microsoft.com/office/drawing/2014/main" id="{FDD0DDC6-6E42-49DC-AB41-456BD21CAC81}"/>
              </a:ext>
            </a:extLst>
          </p:cNvPr>
          <p:cNvSpPr txBox="1"/>
          <p:nvPr/>
        </p:nvSpPr>
        <p:spPr>
          <a:xfrm>
            <a:off x="1508135" y="499253"/>
            <a:ext cx="262929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62"/>
              </a:lnSpc>
            </a:pPr>
            <a:r>
              <a:rPr lang="en-US" sz="2400" spc="51" dirty="0" err="1">
                <a:solidFill>
                  <a:srgbClr val="1289A7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ฝ่ายการเงินและงบประมาณ</a:t>
            </a:r>
            <a:endParaRPr lang="en-US" sz="2400" spc="51" dirty="0">
              <a:solidFill>
                <a:srgbClr val="1289A7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18" name="TextBox 13">
            <a:extLst>
              <a:ext uri="{FF2B5EF4-FFF2-40B4-BE49-F238E27FC236}">
                <a16:creationId xmlns:a16="http://schemas.microsoft.com/office/drawing/2014/main" id="{EF077719-4C6E-478A-AA63-2EC2975449F2}"/>
              </a:ext>
            </a:extLst>
          </p:cNvPr>
          <p:cNvSpPr txBox="1"/>
          <p:nvPr/>
        </p:nvSpPr>
        <p:spPr>
          <a:xfrm>
            <a:off x="1508135" y="867000"/>
            <a:ext cx="262929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62"/>
              </a:lnSpc>
            </a:pPr>
            <a:r>
              <a:rPr lang="en-US" sz="2400" spc="51">
                <a:solidFill>
                  <a:srgbClr val="1289A7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โรงเรียนสุขใจวิทยา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 flipH="1">
            <a:off x="4484174" y="-1037530"/>
            <a:ext cx="6207826" cy="4950741"/>
          </a:xfrm>
          <a:custGeom>
            <a:avLst/>
            <a:gdLst/>
            <a:ahLst/>
            <a:cxnLst/>
            <a:rect l="l" t="t" r="r" b="b"/>
            <a:pathLst>
              <a:path w="6207826" h="4950741">
                <a:moveTo>
                  <a:pt x="6207826" y="0"/>
                </a:moveTo>
                <a:lnTo>
                  <a:pt x="0" y="0"/>
                </a:lnTo>
                <a:lnTo>
                  <a:pt x="0" y="4950741"/>
                </a:lnTo>
                <a:lnTo>
                  <a:pt x="6207826" y="4950741"/>
                </a:lnTo>
                <a:lnTo>
                  <a:pt x="620782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346000" y="4046668"/>
            <a:ext cx="5286328" cy="4215847"/>
          </a:xfrm>
          <a:custGeom>
            <a:avLst/>
            <a:gdLst/>
            <a:ahLst/>
            <a:cxnLst/>
            <a:rect l="l" t="t" r="r" b="b"/>
            <a:pathLst>
              <a:path w="5286328" h="4215847">
                <a:moveTo>
                  <a:pt x="0" y="0"/>
                </a:moveTo>
                <a:lnTo>
                  <a:pt x="5286328" y="0"/>
                </a:lnTo>
                <a:lnTo>
                  <a:pt x="5286328" y="4215847"/>
                </a:lnTo>
                <a:lnTo>
                  <a:pt x="0" y="4215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AutoShape 4"/>
          <p:cNvSpPr/>
          <p:nvPr/>
        </p:nvSpPr>
        <p:spPr>
          <a:xfrm flipH="1">
            <a:off x="849686" y="6343340"/>
            <a:ext cx="4496284" cy="28815"/>
          </a:xfrm>
          <a:prstGeom prst="line">
            <a:avLst/>
          </a:prstGeom>
          <a:ln w="9525" cap="flat">
            <a:solidFill>
              <a:srgbClr val="999999">
                <a:alpha val="82745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 flipV="1">
            <a:off x="1508146" y="1291896"/>
            <a:ext cx="1964800" cy="4663"/>
          </a:xfrm>
          <a:prstGeom prst="line">
            <a:avLst/>
          </a:prstGeom>
          <a:ln w="9525" cap="flat">
            <a:solidFill>
              <a:srgbClr val="999999">
                <a:alpha val="82745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Freeform 6"/>
          <p:cNvSpPr/>
          <p:nvPr/>
        </p:nvSpPr>
        <p:spPr>
          <a:xfrm>
            <a:off x="421521" y="253924"/>
            <a:ext cx="1086614" cy="1102128"/>
          </a:xfrm>
          <a:custGeom>
            <a:avLst/>
            <a:gdLst/>
            <a:ahLst/>
            <a:cxnLst/>
            <a:rect l="l" t="t" r="r" b="b"/>
            <a:pathLst>
              <a:path w="1086614" h="1102128">
                <a:moveTo>
                  <a:pt x="0" y="0"/>
                </a:moveTo>
                <a:lnTo>
                  <a:pt x="1086614" y="0"/>
                </a:lnTo>
                <a:lnTo>
                  <a:pt x="1086614" y="1102127"/>
                </a:lnTo>
                <a:lnTo>
                  <a:pt x="0" y="11021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898" r="-898" b="-364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490546" y="4065101"/>
            <a:ext cx="7168361" cy="379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63"/>
              </a:lnSpc>
            </a:pPr>
            <a:r>
              <a:rPr lang="en-US" sz="2905" spc="145">
                <a:solidFill>
                  <a:srgbClr val="004AAD"/>
                </a:solidFill>
                <a:cs typeface="Bai Jamjuree Bold"/>
              </a:rPr>
              <a:t>ค่าหนังสือเรียน</a:t>
            </a:r>
          </a:p>
        </p:txBody>
      </p:sp>
      <p:sp>
        <p:nvSpPr>
          <p:cNvPr id="8" name="Freeform 8"/>
          <p:cNvSpPr/>
          <p:nvPr/>
        </p:nvSpPr>
        <p:spPr>
          <a:xfrm>
            <a:off x="0" y="3913211"/>
            <a:ext cx="6254637" cy="1063288"/>
          </a:xfrm>
          <a:custGeom>
            <a:avLst/>
            <a:gdLst/>
            <a:ahLst/>
            <a:cxnLst/>
            <a:rect l="l" t="t" r="r" b="b"/>
            <a:pathLst>
              <a:path w="6254637" h="1063288">
                <a:moveTo>
                  <a:pt x="0" y="0"/>
                </a:moveTo>
                <a:lnTo>
                  <a:pt x="6254637" y="0"/>
                </a:lnTo>
                <a:lnTo>
                  <a:pt x="6254637" y="1063288"/>
                </a:lnTo>
                <a:lnTo>
                  <a:pt x="0" y="106328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583464" y="1517976"/>
            <a:ext cx="5028727" cy="677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91"/>
              </a:lnSpc>
            </a:pPr>
            <a:r>
              <a:rPr lang="en-US" sz="2638" spc="131">
                <a:solidFill>
                  <a:srgbClr val="1289A7"/>
                </a:solidFill>
                <a:cs typeface="Bai Jamjuree Bold"/>
              </a:rPr>
              <a:t>ทะเบียนคุมเงินนอกงบประมาณ</a:t>
            </a:r>
          </a:p>
          <a:p>
            <a:pPr>
              <a:lnSpc>
                <a:spcPts val="2691"/>
              </a:lnSpc>
            </a:pPr>
            <a:endParaRPr lang="en-US" sz="2638" spc="131">
              <a:solidFill>
                <a:srgbClr val="1289A7"/>
              </a:solidFill>
              <a:cs typeface="Bai Jamjuree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119382" y="2658605"/>
            <a:ext cx="5337947" cy="461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80"/>
              </a:lnSpc>
            </a:pPr>
            <a:r>
              <a:rPr lang="en-US" sz="3510" spc="175">
                <a:solidFill>
                  <a:srgbClr val="004AAD"/>
                </a:solidFill>
                <a:cs typeface="Bai Jamjuree Bold"/>
              </a:rPr>
              <a:t>ประเภท เงินอุดหนุนทั่วไป      </a:t>
            </a: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AE19FE35-6C4F-439B-99AD-D5F4F5F68AD1}"/>
              </a:ext>
            </a:extLst>
          </p:cNvPr>
          <p:cNvSpPr txBox="1"/>
          <p:nvPr/>
        </p:nvSpPr>
        <p:spPr>
          <a:xfrm>
            <a:off x="3641202" y="5769861"/>
            <a:ext cx="2804705" cy="1615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631"/>
              </a:lnSpc>
            </a:pPr>
            <a:r>
              <a:rPr lang="en-US" sz="9022" dirty="0">
                <a:solidFill>
                  <a:srgbClr val="004AAD"/>
                </a:solidFill>
                <a:latin typeface="SP Normal" panose="02000000000000000000" pitchFamily="2" charset="0"/>
                <a:cs typeface="SP Normal" panose="02000000000000000000" pitchFamily="2" charset="0"/>
              </a:rPr>
              <a:t>2567</a:t>
            </a: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EC24814B-FBF2-4293-B874-3BF831E28EE1}"/>
              </a:ext>
            </a:extLst>
          </p:cNvPr>
          <p:cNvSpPr txBox="1"/>
          <p:nvPr/>
        </p:nvSpPr>
        <p:spPr>
          <a:xfrm>
            <a:off x="836110" y="5784988"/>
            <a:ext cx="5086674" cy="821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43"/>
              </a:lnSpc>
            </a:pPr>
            <a:r>
              <a:rPr lang="en-US" sz="6600" spc="123" dirty="0" err="1">
                <a:solidFill>
                  <a:srgbClr val="7BB9C8"/>
                </a:solidFill>
                <a:latin typeface="SP Normal" panose="02000000000000000000" pitchFamily="2" charset="0"/>
                <a:cs typeface="SP Normal" panose="02000000000000000000" pitchFamily="2" charset="0"/>
              </a:rPr>
              <a:t>ปีงบประมาณ</a:t>
            </a:r>
            <a:endParaRPr lang="en-US" sz="6600" spc="123" dirty="0">
              <a:solidFill>
                <a:srgbClr val="7BB9C8"/>
              </a:solidFill>
              <a:latin typeface="SP Normal" panose="02000000000000000000" pitchFamily="2" charset="0"/>
              <a:cs typeface="SP Normal" panose="02000000000000000000" pitchFamily="2" charset="0"/>
            </a:endParaRPr>
          </a:p>
        </p:txBody>
      </p:sp>
      <p:sp>
        <p:nvSpPr>
          <p:cNvPr id="17" name="TextBox 10">
            <a:extLst>
              <a:ext uri="{FF2B5EF4-FFF2-40B4-BE49-F238E27FC236}">
                <a16:creationId xmlns:a16="http://schemas.microsoft.com/office/drawing/2014/main" id="{8EB1C6FF-3903-41B3-B251-44C156D3A695}"/>
              </a:ext>
            </a:extLst>
          </p:cNvPr>
          <p:cNvSpPr txBox="1"/>
          <p:nvPr/>
        </p:nvSpPr>
        <p:spPr>
          <a:xfrm>
            <a:off x="1508135" y="499253"/>
            <a:ext cx="262929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62"/>
              </a:lnSpc>
            </a:pPr>
            <a:r>
              <a:rPr lang="en-US" sz="2400" spc="51" dirty="0" err="1">
                <a:solidFill>
                  <a:srgbClr val="1289A7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ฝ่ายการเงินและงบประมาณ</a:t>
            </a:r>
            <a:endParaRPr lang="en-US" sz="2400" spc="51" dirty="0">
              <a:solidFill>
                <a:srgbClr val="1289A7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18" name="TextBox 13">
            <a:extLst>
              <a:ext uri="{FF2B5EF4-FFF2-40B4-BE49-F238E27FC236}">
                <a16:creationId xmlns:a16="http://schemas.microsoft.com/office/drawing/2014/main" id="{9F6645E0-ECFA-49D2-AB8F-D74C79CC2A97}"/>
              </a:ext>
            </a:extLst>
          </p:cNvPr>
          <p:cNvSpPr txBox="1"/>
          <p:nvPr/>
        </p:nvSpPr>
        <p:spPr>
          <a:xfrm>
            <a:off x="1508135" y="867000"/>
            <a:ext cx="262929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62"/>
              </a:lnSpc>
            </a:pPr>
            <a:r>
              <a:rPr lang="en-US" sz="2400" spc="51">
                <a:solidFill>
                  <a:srgbClr val="1289A7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โรงเรียนสุขใจวิทยา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 flipH="1">
            <a:off x="4484174" y="-1037530"/>
            <a:ext cx="6207826" cy="4950741"/>
          </a:xfrm>
          <a:custGeom>
            <a:avLst/>
            <a:gdLst/>
            <a:ahLst/>
            <a:cxnLst/>
            <a:rect l="l" t="t" r="r" b="b"/>
            <a:pathLst>
              <a:path w="6207826" h="4950741">
                <a:moveTo>
                  <a:pt x="6207826" y="0"/>
                </a:moveTo>
                <a:lnTo>
                  <a:pt x="0" y="0"/>
                </a:lnTo>
                <a:lnTo>
                  <a:pt x="0" y="4950741"/>
                </a:lnTo>
                <a:lnTo>
                  <a:pt x="6207826" y="4950741"/>
                </a:lnTo>
                <a:lnTo>
                  <a:pt x="620782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346000" y="4046668"/>
            <a:ext cx="5286328" cy="4215847"/>
          </a:xfrm>
          <a:custGeom>
            <a:avLst/>
            <a:gdLst/>
            <a:ahLst/>
            <a:cxnLst/>
            <a:rect l="l" t="t" r="r" b="b"/>
            <a:pathLst>
              <a:path w="5286328" h="4215847">
                <a:moveTo>
                  <a:pt x="0" y="0"/>
                </a:moveTo>
                <a:lnTo>
                  <a:pt x="5286328" y="0"/>
                </a:lnTo>
                <a:lnTo>
                  <a:pt x="5286328" y="4215847"/>
                </a:lnTo>
                <a:lnTo>
                  <a:pt x="0" y="4215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AutoShape 4"/>
          <p:cNvSpPr/>
          <p:nvPr/>
        </p:nvSpPr>
        <p:spPr>
          <a:xfrm flipH="1">
            <a:off x="849686" y="6343340"/>
            <a:ext cx="4496284" cy="28815"/>
          </a:xfrm>
          <a:prstGeom prst="line">
            <a:avLst/>
          </a:prstGeom>
          <a:ln w="9525" cap="flat">
            <a:solidFill>
              <a:srgbClr val="999999">
                <a:alpha val="82745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 flipV="1">
            <a:off x="1508146" y="1291896"/>
            <a:ext cx="1964800" cy="4663"/>
          </a:xfrm>
          <a:prstGeom prst="line">
            <a:avLst/>
          </a:prstGeom>
          <a:ln w="9525" cap="flat">
            <a:solidFill>
              <a:srgbClr val="999999">
                <a:alpha val="82745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Freeform 6"/>
          <p:cNvSpPr/>
          <p:nvPr/>
        </p:nvSpPr>
        <p:spPr>
          <a:xfrm>
            <a:off x="421521" y="253924"/>
            <a:ext cx="1086614" cy="1102128"/>
          </a:xfrm>
          <a:custGeom>
            <a:avLst/>
            <a:gdLst/>
            <a:ahLst/>
            <a:cxnLst/>
            <a:rect l="l" t="t" r="r" b="b"/>
            <a:pathLst>
              <a:path w="1086614" h="1102128">
                <a:moveTo>
                  <a:pt x="0" y="0"/>
                </a:moveTo>
                <a:lnTo>
                  <a:pt x="1086614" y="0"/>
                </a:lnTo>
                <a:lnTo>
                  <a:pt x="1086614" y="1102127"/>
                </a:lnTo>
                <a:lnTo>
                  <a:pt x="0" y="11021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898" r="-898" b="-364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490546" y="4065101"/>
            <a:ext cx="7168361" cy="379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63"/>
              </a:lnSpc>
            </a:pPr>
            <a:r>
              <a:rPr lang="en-US" sz="2905" spc="145">
                <a:solidFill>
                  <a:srgbClr val="004AAD"/>
                </a:solidFill>
                <a:cs typeface="Bai Jamjuree Bold"/>
              </a:rPr>
              <a:t>ปัจจัยพื้นฐานสำหรับนักเรียนยากจน</a:t>
            </a:r>
          </a:p>
        </p:txBody>
      </p:sp>
      <p:sp>
        <p:nvSpPr>
          <p:cNvPr id="8" name="Freeform 8"/>
          <p:cNvSpPr/>
          <p:nvPr/>
        </p:nvSpPr>
        <p:spPr>
          <a:xfrm>
            <a:off x="0" y="3913211"/>
            <a:ext cx="6254637" cy="1063288"/>
          </a:xfrm>
          <a:custGeom>
            <a:avLst/>
            <a:gdLst/>
            <a:ahLst/>
            <a:cxnLst/>
            <a:rect l="l" t="t" r="r" b="b"/>
            <a:pathLst>
              <a:path w="6254637" h="1063288">
                <a:moveTo>
                  <a:pt x="0" y="0"/>
                </a:moveTo>
                <a:lnTo>
                  <a:pt x="6254637" y="0"/>
                </a:lnTo>
                <a:lnTo>
                  <a:pt x="6254637" y="1063288"/>
                </a:lnTo>
                <a:lnTo>
                  <a:pt x="0" y="106328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583464" y="1517976"/>
            <a:ext cx="5028727" cy="677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91"/>
              </a:lnSpc>
            </a:pPr>
            <a:r>
              <a:rPr lang="en-US" sz="2638" spc="131">
                <a:solidFill>
                  <a:srgbClr val="1289A7"/>
                </a:solidFill>
                <a:cs typeface="Bai Jamjuree Bold"/>
              </a:rPr>
              <a:t>ทะเบียนคุมเงินนอกงบประมาณ</a:t>
            </a:r>
          </a:p>
          <a:p>
            <a:pPr>
              <a:lnSpc>
                <a:spcPts val="2691"/>
              </a:lnSpc>
            </a:pPr>
            <a:endParaRPr lang="en-US" sz="2638" spc="131">
              <a:solidFill>
                <a:srgbClr val="1289A7"/>
              </a:solidFill>
              <a:cs typeface="Bai Jamjuree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119382" y="2658605"/>
            <a:ext cx="5337947" cy="461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80"/>
              </a:lnSpc>
            </a:pPr>
            <a:r>
              <a:rPr lang="en-US" sz="3510" spc="175">
                <a:solidFill>
                  <a:srgbClr val="004AAD"/>
                </a:solidFill>
                <a:cs typeface="Bai Jamjuree Bold"/>
              </a:rPr>
              <a:t>ประเภท เงินอุดหนุนทั่วไป      </a:t>
            </a: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C5BFCAFE-DBB1-419A-841E-A0C0F2644875}"/>
              </a:ext>
            </a:extLst>
          </p:cNvPr>
          <p:cNvSpPr txBox="1"/>
          <p:nvPr/>
        </p:nvSpPr>
        <p:spPr>
          <a:xfrm>
            <a:off x="3641202" y="5769861"/>
            <a:ext cx="2804705" cy="1615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631"/>
              </a:lnSpc>
            </a:pPr>
            <a:r>
              <a:rPr lang="en-US" sz="9022" dirty="0">
                <a:solidFill>
                  <a:srgbClr val="004AAD"/>
                </a:solidFill>
                <a:latin typeface="SP Normal" panose="02000000000000000000" pitchFamily="2" charset="0"/>
                <a:cs typeface="SP Normal" panose="02000000000000000000" pitchFamily="2" charset="0"/>
              </a:rPr>
              <a:t>2567</a:t>
            </a: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C610E2B2-7010-4CC9-A24D-7CD2030C5FD3}"/>
              </a:ext>
            </a:extLst>
          </p:cNvPr>
          <p:cNvSpPr txBox="1"/>
          <p:nvPr/>
        </p:nvSpPr>
        <p:spPr>
          <a:xfrm>
            <a:off x="836110" y="5784988"/>
            <a:ext cx="5086674" cy="821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43"/>
              </a:lnSpc>
            </a:pPr>
            <a:r>
              <a:rPr lang="en-US" sz="6600" spc="123" dirty="0" err="1">
                <a:solidFill>
                  <a:srgbClr val="7BB9C8"/>
                </a:solidFill>
                <a:latin typeface="SP Normal" panose="02000000000000000000" pitchFamily="2" charset="0"/>
                <a:cs typeface="SP Normal" panose="02000000000000000000" pitchFamily="2" charset="0"/>
              </a:rPr>
              <a:t>ปีงบประมาณ</a:t>
            </a:r>
            <a:endParaRPr lang="en-US" sz="6600" spc="123" dirty="0">
              <a:solidFill>
                <a:srgbClr val="7BB9C8"/>
              </a:solidFill>
              <a:latin typeface="SP Normal" panose="02000000000000000000" pitchFamily="2" charset="0"/>
              <a:cs typeface="SP Normal" panose="02000000000000000000" pitchFamily="2" charset="0"/>
            </a:endParaRPr>
          </a:p>
        </p:txBody>
      </p:sp>
      <p:sp>
        <p:nvSpPr>
          <p:cNvPr id="17" name="TextBox 10">
            <a:extLst>
              <a:ext uri="{FF2B5EF4-FFF2-40B4-BE49-F238E27FC236}">
                <a16:creationId xmlns:a16="http://schemas.microsoft.com/office/drawing/2014/main" id="{013961EE-5B37-4D98-946B-902C6DAA08E3}"/>
              </a:ext>
            </a:extLst>
          </p:cNvPr>
          <p:cNvSpPr txBox="1"/>
          <p:nvPr/>
        </p:nvSpPr>
        <p:spPr>
          <a:xfrm>
            <a:off x="1508135" y="499253"/>
            <a:ext cx="262929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62"/>
              </a:lnSpc>
            </a:pPr>
            <a:r>
              <a:rPr lang="en-US" sz="2400" spc="51" dirty="0" err="1">
                <a:solidFill>
                  <a:srgbClr val="1289A7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ฝ่ายการเงินและงบประมาณ</a:t>
            </a:r>
            <a:endParaRPr lang="en-US" sz="2400" spc="51" dirty="0">
              <a:solidFill>
                <a:srgbClr val="1289A7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18" name="TextBox 13">
            <a:extLst>
              <a:ext uri="{FF2B5EF4-FFF2-40B4-BE49-F238E27FC236}">
                <a16:creationId xmlns:a16="http://schemas.microsoft.com/office/drawing/2014/main" id="{BA738F85-AB63-48C6-A888-11454FD3A3F4}"/>
              </a:ext>
            </a:extLst>
          </p:cNvPr>
          <p:cNvSpPr txBox="1"/>
          <p:nvPr/>
        </p:nvSpPr>
        <p:spPr>
          <a:xfrm>
            <a:off x="1508135" y="867000"/>
            <a:ext cx="262929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62"/>
              </a:lnSpc>
            </a:pPr>
            <a:r>
              <a:rPr lang="en-US" sz="2400" spc="51">
                <a:solidFill>
                  <a:srgbClr val="1289A7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โรงเรียนสุขใจวิทยา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 flipH="1">
            <a:off x="4484174" y="-1037530"/>
            <a:ext cx="6207826" cy="4950741"/>
          </a:xfrm>
          <a:custGeom>
            <a:avLst/>
            <a:gdLst/>
            <a:ahLst/>
            <a:cxnLst/>
            <a:rect l="l" t="t" r="r" b="b"/>
            <a:pathLst>
              <a:path w="6207826" h="4950741">
                <a:moveTo>
                  <a:pt x="6207826" y="0"/>
                </a:moveTo>
                <a:lnTo>
                  <a:pt x="0" y="0"/>
                </a:lnTo>
                <a:lnTo>
                  <a:pt x="0" y="4950741"/>
                </a:lnTo>
                <a:lnTo>
                  <a:pt x="6207826" y="4950741"/>
                </a:lnTo>
                <a:lnTo>
                  <a:pt x="620782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346000" y="4046668"/>
            <a:ext cx="5286328" cy="4215847"/>
          </a:xfrm>
          <a:custGeom>
            <a:avLst/>
            <a:gdLst/>
            <a:ahLst/>
            <a:cxnLst/>
            <a:rect l="l" t="t" r="r" b="b"/>
            <a:pathLst>
              <a:path w="5286328" h="4215847">
                <a:moveTo>
                  <a:pt x="0" y="0"/>
                </a:moveTo>
                <a:lnTo>
                  <a:pt x="5286328" y="0"/>
                </a:lnTo>
                <a:lnTo>
                  <a:pt x="5286328" y="4215847"/>
                </a:lnTo>
                <a:lnTo>
                  <a:pt x="0" y="4215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AutoShape 4"/>
          <p:cNvSpPr/>
          <p:nvPr/>
        </p:nvSpPr>
        <p:spPr>
          <a:xfrm flipH="1">
            <a:off x="849686" y="6343340"/>
            <a:ext cx="4496284" cy="28815"/>
          </a:xfrm>
          <a:prstGeom prst="line">
            <a:avLst/>
          </a:prstGeom>
          <a:ln w="9525" cap="flat">
            <a:solidFill>
              <a:srgbClr val="999999">
                <a:alpha val="82745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 flipV="1">
            <a:off x="1508146" y="1291896"/>
            <a:ext cx="1964800" cy="4663"/>
          </a:xfrm>
          <a:prstGeom prst="line">
            <a:avLst/>
          </a:prstGeom>
          <a:ln w="9525" cap="flat">
            <a:solidFill>
              <a:srgbClr val="999999">
                <a:alpha val="82745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Freeform 6"/>
          <p:cNvSpPr/>
          <p:nvPr/>
        </p:nvSpPr>
        <p:spPr>
          <a:xfrm>
            <a:off x="421521" y="253924"/>
            <a:ext cx="1086614" cy="1102128"/>
          </a:xfrm>
          <a:custGeom>
            <a:avLst/>
            <a:gdLst/>
            <a:ahLst/>
            <a:cxnLst/>
            <a:rect l="l" t="t" r="r" b="b"/>
            <a:pathLst>
              <a:path w="1086614" h="1102128">
                <a:moveTo>
                  <a:pt x="0" y="0"/>
                </a:moveTo>
                <a:lnTo>
                  <a:pt x="1086614" y="0"/>
                </a:lnTo>
                <a:lnTo>
                  <a:pt x="1086614" y="1102127"/>
                </a:lnTo>
                <a:lnTo>
                  <a:pt x="0" y="11021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898" r="-898" b="-364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620533" y="3856200"/>
            <a:ext cx="3033783" cy="588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09"/>
              </a:lnSpc>
            </a:pPr>
            <a:r>
              <a:rPr lang="en-US" sz="4420" spc="221">
                <a:solidFill>
                  <a:srgbClr val="F2651F"/>
                </a:solidFill>
                <a:cs typeface="Bai Jamjuree Bold"/>
              </a:rPr>
              <a:t>เงินบริจาค</a:t>
            </a:r>
          </a:p>
        </p:txBody>
      </p:sp>
      <p:sp>
        <p:nvSpPr>
          <p:cNvPr id="8" name="Freeform 8"/>
          <p:cNvSpPr/>
          <p:nvPr/>
        </p:nvSpPr>
        <p:spPr>
          <a:xfrm>
            <a:off x="0" y="3913211"/>
            <a:ext cx="6254637" cy="1063288"/>
          </a:xfrm>
          <a:custGeom>
            <a:avLst/>
            <a:gdLst/>
            <a:ahLst/>
            <a:cxnLst/>
            <a:rect l="l" t="t" r="r" b="b"/>
            <a:pathLst>
              <a:path w="6254637" h="1063288">
                <a:moveTo>
                  <a:pt x="0" y="0"/>
                </a:moveTo>
                <a:lnTo>
                  <a:pt x="6254637" y="0"/>
                </a:lnTo>
                <a:lnTo>
                  <a:pt x="6254637" y="1063288"/>
                </a:lnTo>
                <a:lnTo>
                  <a:pt x="0" y="106328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583464" y="1556076"/>
            <a:ext cx="3553960" cy="1266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15"/>
              </a:lnSpc>
            </a:pPr>
            <a:r>
              <a:rPr lang="en-US" sz="4917" spc="245">
                <a:solidFill>
                  <a:srgbClr val="F2651F"/>
                </a:solidFill>
                <a:cs typeface="Bai Jamjuree Bold"/>
              </a:rPr>
              <a:t>ทะเบียนคุม</a:t>
            </a:r>
          </a:p>
          <a:p>
            <a:pPr>
              <a:lnSpc>
                <a:spcPts val="5015"/>
              </a:lnSpc>
            </a:pPr>
            <a:endParaRPr lang="en-US" sz="4917" spc="245">
              <a:solidFill>
                <a:srgbClr val="F2651F"/>
              </a:solidFill>
              <a:cs typeface="Bai Jamjuree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119382" y="2658605"/>
            <a:ext cx="5337947" cy="461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80"/>
              </a:lnSpc>
            </a:pPr>
            <a:r>
              <a:rPr lang="en-US" sz="3510" spc="175">
                <a:solidFill>
                  <a:srgbClr val="F2651F"/>
                </a:solidFill>
                <a:cs typeface="Bai Jamjuree Bold"/>
              </a:rPr>
              <a:t>เงินรายได้สถานศึกษา</a:t>
            </a: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C4D9B43E-3FE9-4176-8380-D650865915A4}"/>
              </a:ext>
            </a:extLst>
          </p:cNvPr>
          <p:cNvSpPr txBox="1"/>
          <p:nvPr/>
        </p:nvSpPr>
        <p:spPr>
          <a:xfrm>
            <a:off x="3641202" y="5769861"/>
            <a:ext cx="2804705" cy="1615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631"/>
              </a:lnSpc>
            </a:pPr>
            <a:r>
              <a:rPr lang="en-US" sz="9022" dirty="0">
                <a:solidFill>
                  <a:srgbClr val="F2651F"/>
                </a:solidFill>
                <a:latin typeface="SP Normal" panose="02000000000000000000" pitchFamily="2" charset="0"/>
                <a:cs typeface="SP Normal" panose="02000000000000000000" pitchFamily="2" charset="0"/>
              </a:rPr>
              <a:t>2567</a:t>
            </a: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B5DBF4E4-6ACF-4F56-98F6-D06F191145B1}"/>
              </a:ext>
            </a:extLst>
          </p:cNvPr>
          <p:cNvSpPr txBox="1"/>
          <p:nvPr/>
        </p:nvSpPr>
        <p:spPr>
          <a:xfrm>
            <a:off x="836110" y="5784988"/>
            <a:ext cx="5086674" cy="821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43"/>
              </a:lnSpc>
            </a:pPr>
            <a:r>
              <a:rPr lang="en-US" sz="6600" spc="123" dirty="0" err="1">
                <a:solidFill>
                  <a:srgbClr val="F4DCAE"/>
                </a:solidFill>
                <a:latin typeface="SP Normal" panose="02000000000000000000" pitchFamily="2" charset="0"/>
                <a:cs typeface="SP Normal" panose="02000000000000000000" pitchFamily="2" charset="0"/>
              </a:rPr>
              <a:t>ปีงบประมาณ</a:t>
            </a:r>
            <a:endParaRPr lang="en-US" sz="6600" spc="123" dirty="0">
              <a:solidFill>
                <a:srgbClr val="F4DCAE"/>
              </a:solidFill>
              <a:latin typeface="SP Normal" panose="02000000000000000000" pitchFamily="2" charset="0"/>
              <a:cs typeface="SP Normal" panose="02000000000000000000" pitchFamily="2" charset="0"/>
            </a:endParaRPr>
          </a:p>
        </p:txBody>
      </p:sp>
      <p:sp>
        <p:nvSpPr>
          <p:cNvPr id="17" name="TextBox 10">
            <a:extLst>
              <a:ext uri="{FF2B5EF4-FFF2-40B4-BE49-F238E27FC236}">
                <a16:creationId xmlns:a16="http://schemas.microsoft.com/office/drawing/2014/main" id="{5CCCDDCC-14B3-44CA-B395-3944A0BB95F7}"/>
              </a:ext>
            </a:extLst>
          </p:cNvPr>
          <p:cNvSpPr txBox="1"/>
          <p:nvPr/>
        </p:nvSpPr>
        <p:spPr>
          <a:xfrm>
            <a:off x="1508135" y="499253"/>
            <a:ext cx="262929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62"/>
              </a:lnSpc>
            </a:pPr>
            <a:r>
              <a:rPr lang="en-US" sz="2400" spc="51" dirty="0" err="1">
                <a:solidFill>
                  <a:srgbClr val="F8A57B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ฝ่ายการเงินและงบประมาณ</a:t>
            </a:r>
            <a:endParaRPr lang="en-US" sz="2400" spc="51" dirty="0">
              <a:solidFill>
                <a:srgbClr val="F8A57B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18" name="TextBox 13">
            <a:extLst>
              <a:ext uri="{FF2B5EF4-FFF2-40B4-BE49-F238E27FC236}">
                <a16:creationId xmlns:a16="http://schemas.microsoft.com/office/drawing/2014/main" id="{5BC578FF-0B6E-4F5A-ADB5-11350D923CA6}"/>
              </a:ext>
            </a:extLst>
          </p:cNvPr>
          <p:cNvSpPr txBox="1"/>
          <p:nvPr/>
        </p:nvSpPr>
        <p:spPr>
          <a:xfrm>
            <a:off x="1508135" y="867000"/>
            <a:ext cx="262929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62"/>
              </a:lnSpc>
            </a:pPr>
            <a:r>
              <a:rPr lang="en-US" sz="2400" spc="51">
                <a:solidFill>
                  <a:srgbClr val="F8A57B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โรงเรียนสุขใจวิทยา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 flipH="1">
            <a:off x="4484174" y="-1037530"/>
            <a:ext cx="6207826" cy="4950741"/>
          </a:xfrm>
          <a:custGeom>
            <a:avLst/>
            <a:gdLst/>
            <a:ahLst/>
            <a:cxnLst/>
            <a:rect l="l" t="t" r="r" b="b"/>
            <a:pathLst>
              <a:path w="6207826" h="4950741">
                <a:moveTo>
                  <a:pt x="6207826" y="0"/>
                </a:moveTo>
                <a:lnTo>
                  <a:pt x="0" y="0"/>
                </a:lnTo>
                <a:lnTo>
                  <a:pt x="0" y="4950741"/>
                </a:lnTo>
                <a:lnTo>
                  <a:pt x="6207826" y="4950741"/>
                </a:lnTo>
                <a:lnTo>
                  <a:pt x="620782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346000" y="4046668"/>
            <a:ext cx="5286328" cy="4215847"/>
          </a:xfrm>
          <a:custGeom>
            <a:avLst/>
            <a:gdLst/>
            <a:ahLst/>
            <a:cxnLst/>
            <a:rect l="l" t="t" r="r" b="b"/>
            <a:pathLst>
              <a:path w="5286328" h="4215847">
                <a:moveTo>
                  <a:pt x="0" y="0"/>
                </a:moveTo>
                <a:lnTo>
                  <a:pt x="5286328" y="0"/>
                </a:lnTo>
                <a:lnTo>
                  <a:pt x="5286328" y="4215847"/>
                </a:lnTo>
                <a:lnTo>
                  <a:pt x="0" y="4215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AutoShape 4"/>
          <p:cNvSpPr/>
          <p:nvPr/>
        </p:nvSpPr>
        <p:spPr>
          <a:xfrm flipH="1">
            <a:off x="849686" y="6343340"/>
            <a:ext cx="4496284" cy="28815"/>
          </a:xfrm>
          <a:prstGeom prst="line">
            <a:avLst/>
          </a:prstGeom>
          <a:ln w="9525" cap="flat">
            <a:solidFill>
              <a:srgbClr val="999999">
                <a:alpha val="82745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 flipV="1">
            <a:off x="1508146" y="1291896"/>
            <a:ext cx="1964800" cy="4663"/>
          </a:xfrm>
          <a:prstGeom prst="line">
            <a:avLst/>
          </a:prstGeom>
          <a:ln w="9525" cap="flat">
            <a:solidFill>
              <a:srgbClr val="999999">
                <a:alpha val="82745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Freeform 6"/>
          <p:cNvSpPr/>
          <p:nvPr/>
        </p:nvSpPr>
        <p:spPr>
          <a:xfrm>
            <a:off x="421521" y="253924"/>
            <a:ext cx="1086614" cy="1102128"/>
          </a:xfrm>
          <a:custGeom>
            <a:avLst/>
            <a:gdLst/>
            <a:ahLst/>
            <a:cxnLst/>
            <a:rect l="l" t="t" r="r" b="b"/>
            <a:pathLst>
              <a:path w="1086614" h="1102128">
                <a:moveTo>
                  <a:pt x="0" y="0"/>
                </a:moveTo>
                <a:lnTo>
                  <a:pt x="1086614" y="0"/>
                </a:lnTo>
                <a:lnTo>
                  <a:pt x="1086614" y="1102127"/>
                </a:lnTo>
                <a:lnTo>
                  <a:pt x="0" y="11021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898" r="-898" b="-364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270237" y="3856200"/>
            <a:ext cx="6151525" cy="588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09"/>
              </a:lnSpc>
            </a:pPr>
            <a:r>
              <a:rPr lang="en-US" sz="4420" spc="221">
                <a:solidFill>
                  <a:srgbClr val="F2651F"/>
                </a:solidFill>
                <a:cs typeface="Bai Jamjuree Bold"/>
              </a:rPr>
              <a:t>เงินผ้าป่าเพื่อการศึกษา</a:t>
            </a:r>
          </a:p>
        </p:txBody>
      </p:sp>
      <p:sp>
        <p:nvSpPr>
          <p:cNvPr id="8" name="Freeform 8"/>
          <p:cNvSpPr/>
          <p:nvPr/>
        </p:nvSpPr>
        <p:spPr>
          <a:xfrm>
            <a:off x="0" y="3913211"/>
            <a:ext cx="6254637" cy="1063288"/>
          </a:xfrm>
          <a:custGeom>
            <a:avLst/>
            <a:gdLst/>
            <a:ahLst/>
            <a:cxnLst/>
            <a:rect l="l" t="t" r="r" b="b"/>
            <a:pathLst>
              <a:path w="6254637" h="1063288">
                <a:moveTo>
                  <a:pt x="0" y="0"/>
                </a:moveTo>
                <a:lnTo>
                  <a:pt x="6254637" y="0"/>
                </a:lnTo>
                <a:lnTo>
                  <a:pt x="6254637" y="1063288"/>
                </a:lnTo>
                <a:lnTo>
                  <a:pt x="0" y="106328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583464" y="1556076"/>
            <a:ext cx="3553960" cy="1266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15"/>
              </a:lnSpc>
            </a:pPr>
            <a:r>
              <a:rPr lang="en-US" sz="4917" spc="245">
                <a:solidFill>
                  <a:srgbClr val="F2651F"/>
                </a:solidFill>
                <a:cs typeface="Bai Jamjuree Bold"/>
              </a:rPr>
              <a:t>ทะเบียนคุม</a:t>
            </a:r>
          </a:p>
          <a:p>
            <a:pPr>
              <a:lnSpc>
                <a:spcPts val="5015"/>
              </a:lnSpc>
            </a:pPr>
            <a:endParaRPr lang="en-US" sz="4917" spc="245">
              <a:solidFill>
                <a:srgbClr val="F2651F"/>
              </a:solidFill>
              <a:cs typeface="Bai Jamjuree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119382" y="2658605"/>
            <a:ext cx="5337947" cy="461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80"/>
              </a:lnSpc>
            </a:pPr>
            <a:r>
              <a:rPr lang="en-US" sz="3510" spc="175">
                <a:solidFill>
                  <a:srgbClr val="F2651F"/>
                </a:solidFill>
                <a:cs typeface="Bai Jamjuree Bold"/>
              </a:rPr>
              <a:t>เงินรายได้สถานศึกษา</a:t>
            </a: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5407B574-8D42-4D8D-8BAC-25571DD357DA}"/>
              </a:ext>
            </a:extLst>
          </p:cNvPr>
          <p:cNvSpPr txBox="1"/>
          <p:nvPr/>
        </p:nvSpPr>
        <p:spPr>
          <a:xfrm>
            <a:off x="3641202" y="5769861"/>
            <a:ext cx="2804705" cy="1615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631"/>
              </a:lnSpc>
            </a:pPr>
            <a:r>
              <a:rPr lang="en-US" sz="9022" dirty="0">
                <a:solidFill>
                  <a:srgbClr val="F2651F"/>
                </a:solidFill>
                <a:latin typeface="SP Normal" panose="02000000000000000000" pitchFamily="2" charset="0"/>
                <a:cs typeface="SP Normal" panose="02000000000000000000" pitchFamily="2" charset="0"/>
              </a:rPr>
              <a:t>2567</a:t>
            </a: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71603E11-2B77-4364-A5DC-FDC01ACA966D}"/>
              </a:ext>
            </a:extLst>
          </p:cNvPr>
          <p:cNvSpPr txBox="1"/>
          <p:nvPr/>
        </p:nvSpPr>
        <p:spPr>
          <a:xfrm>
            <a:off x="836110" y="5784988"/>
            <a:ext cx="5086674" cy="821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43"/>
              </a:lnSpc>
            </a:pPr>
            <a:r>
              <a:rPr lang="en-US" sz="6600" spc="123" dirty="0" err="1">
                <a:solidFill>
                  <a:srgbClr val="F4DCAE"/>
                </a:solidFill>
                <a:latin typeface="SP Normal" panose="02000000000000000000" pitchFamily="2" charset="0"/>
                <a:cs typeface="SP Normal" panose="02000000000000000000" pitchFamily="2" charset="0"/>
              </a:rPr>
              <a:t>ปีงบประมาณ</a:t>
            </a:r>
            <a:endParaRPr lang="en-US" sz="6600" spc="123" dirty="0">
              <a:solidFill>
                <a:srgbClr val="F4DCAE"/>
              </a:solidFill>
              <a:latin typeface="SP Normal" panose="02000000000000000000" pitchFamily="2" charset="0"/>
              <a:cs typeface="SP Normal" panose="02000000000000000000" pitchFamily="2" charset="0"/>
            </a:endParaRPr>
          </a:p>
        </p:txBody>
      </p:sp>
      <p:sp>
        <p:nvSpPr>
          <p:cNvPr id="17" name="TextBox 10">
            <a:extLst>
              <a:ext uri="{FF2B5EF4-FFF2-40B4-BE49-F238E27FC236}">
                <a16:creationId xmlns:a16="http://schemas.microsoft.com/office/drawing/2014/main" id="{19062267-78C2-4334-9887-56E86F8FCD68}"/>
              </a:ext>
            </a:extLst>
          </p:cNvPr>
          <p:cNvSpPr txBox="1"/>
          <p:nvPr/>
        </p:nvSpPr>
        <p:spPr>
          <a:xfrm>
            <a:off x="1508135" y="499253"/>
            <a:ext cx="262929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62"/>
              </a:lnSpc>
            </a:pPr>
            <a:r>
              <a:rPr lang="en-US" sz="2400" spc="51" dirty="0" err="1">
                <a:solidFill>
                  <a:srgbClr val="F8A57B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ฝ่ายการเงินและงบประมาณ</a:t>
            </a:r>
            <a:endParaRPr lang="en-US" sz="2400" spc="51" dirty="0">
              <a:solidFill>
                <a:srgbClr val="F8A57B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18" name="TextBox 13">
            <a:extLst>
              <a:ext uri="{FF2B5EF4-FFF2-40B4-BE49-F238E27FC236}">
                <a16:creationId xmlns:a16="http://schemas.microsoft.com/office/drawing/2014/main" id="{F11680D6-FFC3-42E9-9AE2-2970F5D5FA3C}"/>
              </a:ext>
            </a:extLst>
          </p:cNvPr>
          <p:cNvSpPr txBox="1"/>
          <p:nvPr/>
        </p:nvSpPr>
        <p:spPr>
          <a:xfrm>
            <a:off x="1508135" y="867000"/>
            <a:ext cx="262929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62"/>
              </a:lnSpc>
            </a:pPr>
            <a:r>
              <a:rPr lang="en-US" sz="2400" spc="51">
                <a:solidFill>
                  <a:srgbClr val="F8A57B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โรงเรียนสุขใจวิทยา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 flipH="1">
            <a:off x="4484174" y="-1037530"/>
            <a:ext cx="6207826" cy="4950741"/>
          </a:xfrm>
          <a:custGeom>
            <a:avLst/>
            <a:gdLst/>
            <a:ahLst/>
            <a:cxnLst/>
            <a:rect l="l" t="t" r="r" b="b"/>
            <a:pathLst>
              <a:path w="6207826" h="4950741">
                <a:moveTo>
                  <a:pt x="6207826" y="0"/>
                </a:moveTo>
                <a:lnTo>
                  <a:pt x="0" y="0"/>
                </a:lnTo>
                <a:lnTo>
                  <a:pt x="0" y="4950741"/>
                </a:lnTo>
                <a:lnTo>
                  <a:pt x="6207826" y="4950741"/>
                </a:lnTo>
                <a:lnTo>
                  <a:pt x="620782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346000" y="4046668"/>
            <a:ext cx="5286328" cy="4215847"/>
          </a:xfrm>
          <a:custGeom>
            <a:avLst/>
            <a:gdLst/>
            <a:ahLst/>
            <a:cxnLst/>
            <a:rect l="l" t="t" r="r" b="b"/>
            <a:pathLst>
              <a:path w="5286328" h="4215847">
                <a:moveTo>
                  <a:pt x="0" y="0"/>
                </a:moveTo>
                <a:lnTo>
                  <a:pt x="5286328" y="0"/>
                </a:lnTo>
                <a:lnTo>
                  <a:pt x="5286328" y="4215847"/>
                </a:lnTo>
                <a:lnTo>
                  <a:pt x="0" y="4215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AutoShape 4"/>
          <p:cNvSpPr/>
          <p:nvPr/>
        </p:nvSpPr>
        <p:spPr>
          <a:xfrm flipH="1">
            <a:off x="849686" y="6343340"/>
            <a:ext cx="4496284" cy="28815"/>
          </a:xfrm>
          <a:prstGeom prst="line">
            <a:avLst/>
          </a:prstGeom>
          <a:ln w="9525" cap="flat">
            <a:solidFill>
              <a:srgbClr val="999999">
                <a:alpha val="82745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 flipV="1">
            <a:off x="1508146" y="1291896"/>
            <a:ext cx="1964800" cy="4663"/>
          </a:xfrm>
          <a:prstGeom prst="line">
            <a:avLst/>
          </a:prstGeom>
          <a:ln w="9525" cap="flat">
            <a:solidFill>
              <a:srgbClr val="999999">
                <a:alpha val="82745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Freeform 6"/>
          <p:cNvSpPr/>
          <p:nvPr/>
        </p:nvSpPr>
        <p:spPr>
          <a:xfrm>
            <a:off x="421521" y="253924"/>
            <a:ext cx="1086614" cy="1102128"/>
          </a:xfrm>
          <a:custGeom>
            <a:avLst/>
            <a:gdLst/>
            <a:ahLst/>
            <a:cxnLst/>
            <a:rect l="l" t="t" r="r" b="b"/>
            <a:pathLst>
              <a:path w="1086614" h="1102128">
                <a:moveTo>
                  <a:pt x="0" y="0"/>
                </a:moveTo>
                <a:lnTo>
                  <a:pt x="1086614" y="0"/>
                </a:lnTo>
                <a:lnTo>
                  <a:pt x="1086614" y="1102127"/>
                </a:lnTo>
                <a:lnTo>
                  <a:pt x="0" y="11021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898" r="-898" b="-364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490546" y="3962473"/>
            <a:ext cx="5334013" cy="4823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23"/>
              </a:lnSpc>
            </a:pPr>
            <a:r>
              <a:rPr lang="en-US" sz="3650" spc="182">
                <a:solidFill>
                  <a:srgbClr val="C4119A"/>
                </a:solidFill>
                <a:cs typeface="Bai Jamjuree Bold"/>
              </a:rPr>
              <a:t>โครงการอาหารกลางวัน</a:t>
            </a:r>
          </a:p>
        </p:txBody>
      </p:sp>
      <p:sp>
        <p:nvSpPr>
          <p:cNvPr id="8" name="Freeform 8"/>
          <p:cNvSpPr/>
          <p:nvPr/>
        </p:nvSpPr>
        <p:spPr>
          <a:xfrm>
            <a:off x="0" y="3913211"/>
            <a:ext cx="6254637" cy="1063288"/>
          </a:xfrm>
          <a:custGeom>
            <a:avLst/>
            <a:gdLst/>
            <a:ahLst/>
            <a:cxnLst/>
            <a:rect l="l" t="t" r="r" b="b"/>
            <a:pathLst>
              <a:path w="6254637" h="1063288">
                <a:moveTo>
                  <a:pt x="0" y="0"/>
                </a:moveTo>
                <a:lnTo>
                  <a:pt x="6254637" y="0"/>
                </a:lnTo>
                <a:lnTo>
                  <a:pt x="6254637" y="1063288"/>
                </a:lnTo>
                <a:lnTo>
                  <a:pt x="0" y="106328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583464" y="1556076"/>
            <a:ext cx="3553960" cy="1266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15"/>
              </a:lnSpc>
            </a:pPr>
            <a:r>
              <a:rPr lang="en-US" sz="4917" spc="245">
                <a:solidFill>
                  <a:srgbClr val="C4119A"/>
                </a:solidFill>
                <a:cs typeface="Bai Jamjuree Bold"/>
              </a:rPr>
              <a:t>ทะเบียนคุม</a:t>
            </a:r>
          </a:p>
          <a:p>
            <a:pPr>
              <a:lnSpc>
                <a:spcPts val="5015"/>
              </a:lnSpc>
            </a:pPr>
            <a:endParaRPr lang="en-US" sz="4917" spc="245">
              <a:solidFill>
                <a:srgbClr val="C4119A"/>
              </a:solidFill>
              <a:cs typeface="Bai Jamjuree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327958" y="2693809"/>
            <a:ext cx="3018042" cy="5912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91"/>
              </a:lnSpc>
            </a:pPr>
            <a:r>
              <a:rPr lang="en-US" sz="4501" spc="225">
                <a:solidFill>
                  <a:srgbClr val="EB9DCC"/>
                </a:solidFill>
                <a:cs typeface="Bai Jamjuree Bold"/>
              </a:rPr>
              <a:t>เงินอุดหนุน</a:t>
            </a: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CB2A84A5-7023-4749-BD8A-405EEB9C2B82}"/>
              </a:ext>
            </a:extLst>
          </p:cNvPr>
          <p:cNvSpPr txBox="1"/>
          <p:nvPr/>
        </p:nvSpPr>
        <p:spPr>
          <a:xfrm>
            <a:off x="3641202" y="5769861"/>
            <a:ext cx="2804705" cy="1615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631"/>
              </a:lnSpc>
            </a:pPr>
            <a:r>
              <a:rPr lang="en-US" sz="9022" dirty="0">
                <a:solidFill>
                  <a:srgbClr val="C4119A"/>
                </a:solidFill>
                <a:latin typeface="SP Normal" panose="02000000000000000000" pitchFamily="2" charset="0"/>
                <a:cs typeface="SP Normal" panose="02000000000000000000" pitchFamily="2" charset="0"/>
              </a:rPr>
              <a:t>2567</a:t>
            </a: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F57AC284-64F7-4C15-8AA4-C4A400276600}"/>
              </a:ext>
            </a:extLst>
          </p:cNvPr>
          <p:cNvSpPr txBox="1"/>
          <p:nvPr/>
        </p:nvSpPr>
        <p:spPr>
          <a:xfrm>
            <a:off x="836110" y="5784988"/>
            <a:ext cx="5086674" cy="821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43"/>
              </a:lnSpc>
            </a:pPr>
            <a:r>
              <a:rPr lang="en-US" sz="6600" spc="123" dirty="0" err="1">
                <a:solidFill>
                  <a:srgbClr val="EB9DCC"/>
                </a:solidFill>
                <a:latin typeface="SP Normal" panose="02000000000000000000" pitchFamily="2" charset="0"/>
                <a:cs typeface="SP Normal" panose="02000000000000000000" pitchFamily="2" charset="0"/>
              </a:rPr>
              <a:t>ปีงบประมาณ</a:t>
            </a:r>
            <a:endParaRPr lang="en-US" sz="6600" spc="123" dirty="0">
              <a:solidFill>
                <a:srgbClr val="EB9DCC"/>
              </a:solidFill>
              <a:latin typeface="SP Normal" panose="02000000000000000000" pitchFamily="2" charset="0"/>
              <a:cs typeface="SP Normal" panose="02000000000000000000" pitchFamily="2" charset="0"/>
            </a:endParaRPr>
          </a:p>
        </p:txBody>
      </p:sp>
      <p:sp>
        <p:nvSpPr>
          <p:cNvPr id="17" name="TextBox 10">
            <a:extLst>
              <a:ext uri="{FF2B5EF4-FFF2-40B4-BE49-F238E27FC236}">
                <a16:creationId xmlns:a16="http://schemas.microsoft.com/office/drawing/2014/main" id="{F1D7D74F-561A-4954-AA63-AA44C5D7A3B9}"/>
              </a:ext>
            </a:extLst>
          </p:cNvPr>
          <p:cNvSpPr txBox="1"/>
          <p:nvPr/>
        </p:nvSpPr>
        <p:spPr>
          <a:xfrm>
            <a:off x="1508135" y="499253"/>
            <a:ext cx="262929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62"/>
              </a:lnSpc>
            </a:pPr>
            <a:r>
              <a:rPr lang="en-US" sz="2400" spc="51" dirty="0" err="1">
                <a:solidFill>
                  <a:srgbClr val="DD73C4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ฝ่ายการเงินและงบประมาณ</a:t>
            </a:r>
            <a:endParaRPr lang="en-US" sz="2400" spc="51" dirty="0">
              <a:solidFill>
                <a:srgbClr val="DD73C4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18" name="TextBox 13">
            <a:extLst>
              <a:ext uri="{FF2B5EF4-FFF2-40B4-BE49-F238E27FC236}">
                <a16:creationId xmlns:a16="http://schemas.microsoft.com/office/drawing/2014/main" id="{86AC3531-BF19-48CA-A241-E86B282B4591}"/>
              </a:ext>
            </a:extLst>
          </p:cNvPr>
          <p:cNvSpPr txBox="1"/>
          <p:nvPr/>
        </p:nvSpPr>
        <p:spPr>
          <a:xfrm>
            <a:off x="1508135" y="867000"/>
            <a:ext cx="262929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62"/>
              </a:lnSpc>
            </a:pPr>
            <a:r>
              <a:rPr lang="en-US" sz="2400" spc="51">
                <a:solidFill>
                  <a:srgbClr val="DD73C4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โรงเรียนสุขใจวิทยา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207</Words>
  <Application>Microsoft Office PowerPoint</Application>
  <PresentationFormat>กำหนดเอง</PresentationFormat>
  <Paragraphs>71</Paragraphs>
  <Slides>10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10</vt:i4>
      </vt:variant>
    </vt:vector>
  </HeadingPairs>
  <TitlesOfParts>
    <vt:vector size="15" baseType="lpstr">
      <vt:lpstr>Arial</vt:lpstr>
      <vt:lpstr>Calibri</vt:lpstr>
      <vt:lpstr>TH Baijam</vt:lpstr>
      <vt:lpstr>SP Normal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Blue Modern Geometric Annual Report</dc:title>
  <cp:lastModifiedBy>ananrika.n</cp:lastModifiedBy>
  <cp:revision>3</cp:revision>
  <dcterms:created xsi:type="dcterms:W3CDTF">2006-08-16T00:00:00Z</dcterms:created>
  <dcterms:modified xsi:type="dcterms:W3CDTF">2023-10-12T01:47:25Z</dcterms:modified>
  <dc:identifier>DAFw8VqkO_E</dc:identifier>
</cp:coreProperties>
</file>